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metadata" ContentType="application/binary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5" r:id="rId1"/>
  </p:sldMasterIdLst>
  <p:notesMasterIdLst>
    <p:notesMasterId r:id="rId14"/>
  </p:notesMasterIdLst>
  <p:sldIdLst>
    <p:sldId id="297" r:id="rId2"/>
    <p:sldId id="302" r:id="rId3"/>
    <p:sldId id="303" r:id="rId4"/>
    <p:sldId id="299" r:id="rId5"/>
    <p:sldId id="298" r:id="rId6"/>
    <p:sldId id="305" r:id="rId7"/>
    <p:sldId id="306" r:id="rId8"/>
    <p:sldId id="307" r:id="rId9"/>
    <p:sldId id="308" r:id="rId10"/>
    <p:sldId id="309" r:id="rId11"/>
    <p:sldId id="301" r:id="rId12"/>
    <p:sldId id="304" r:id="rId13"/>
  </p:sldIdLst>
  <p:sldSz cx="12192000" cy="6858000"/>
  <p:notesSz cx="6858000" cy="9144000"/>
  <p:embeddedFontLst>
    <p:embeddedFont>
      <p:font typeface="Rockwell" pitchFamily="18" charset="0"/>
      <p:regular r:id="rId15"/>
      <p:bold r:id="rId16"/>
      <p:italic r:id="rId17"/>
      <p:boldItalic r:id="rId18"/>
    </p:embeddedFont>
    <p:embeddedFont>
      <p:font typeface="Noto Sans Symbols" charset="0"/>
      <p:regular r:id="rId19"/>
      <p:bold r:id="rId20"/>
    </p:embeddedFont>
    <p:embeddedFont>
      <p:font typeface="Calibri" pitchFamily="34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1" roundtripDataSignature="AMtx7mgWg5EyHxm1JRM2TTo3S+Zrn1js8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7DDB6F0B-F891-424E-BB54-CC5F0075264A}">
  <a:tblStyle styleId="{7DDB6F0B-F891-424E-BB54-CC5F0075264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8B53D496-3EDA-43BF-8CFD-407BA9A18528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284E427A-3D55-4303-BF80-6455036E1DE7}" styleName="Stile con tema 1 - Color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62" d="100"/>
          <a:sy n="62" d="100"/>
        </p:scale>
        <p:origin x="-450" y="-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71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t>‹N›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7395d30a0aea8f4b_102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7395d30a0aea8f4b_104"/>
          <p:cNvSpPr txBox="1">
            <a:spLocks noGrp="1"/>
          </p:cNvSpPr>
          <p:nvPr>
            <p:ph type="body" idx="1"/>
          </p:nvPr>
        </p:nvSpPr>
        <p:spPr>
          <a:xfrm>
            <a:off x="426000" y="5640767"/>
            <a:ext cx="7998300" cy="79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80"/>
              <a:buNone/>
              <a:defRPr/>
            </a:lvl1pPr>
          </a:lstStyle>
          <a:p>
            <a:endParaRPr/>
          </a:p>
        </p:txBody>
      </p:sp>
      <p:sp>
        <p:nvSpPr>
          <p:cNvPr id="109" name="Google Shape;109;g7395d30a0aea8f4b_104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tile tx="0" ty="0" sx="100000" sy="100000" flip="none" algn="tl"/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oogle Shape;67;p28"/>
          <p:cNvGrpSpPr/>
          <p:nvPr/>
        </p:nvGrpSpPr>
        <p:grpSpPr>
          <a:xfrm>
            <a:off x="195258" y="4762"/>
            <a:ext cx="1644614" cy="1846277"/>
            <a:chOff x="146769" y="3406"/>
            <a:chExt cx="1233214" cy="1384535"/>
          </a:xfrm>
        </p:grpSpPr>
        <p:grpSp>
          <p:nvGrpSpPr>
            <p:cNvPr id="68" name="Google Shape;68;p28"/>
            <p:cNvGrpSpPr/>
            <p:nvPr/>
          </p:nvGrpSpPr>
          <p:grpSpPr>
            <a:xfrm>
              <a:off x="1063183" y="3406"/>
              <a:ext cx="316800" cy="688513"/>
              <a:chOff x="1063183" y="3406"/>
              <a:chExt cx="316800" cy="688513"/>
            </a:xfrm>
          </p:grpSpPr>
          <p:sp>
            <p:nvSpPr>
              <p:cNvPr id="69" name="Google Shape;69;p28"/>
              <p:cNvSpPr/>
              <p:nvPr/>
            </p:nvSpPr>
            <p:spPr>
              <a:xfrm rot="10800000">
                <a:off x="1063183" y="3419"/>
                <a:ext cx="316800" cy="688500"/>
              </a:xfrm>
              <a:custGeom>
                <a:avLst/>
                <a:gdLst/>
                <a:ahLst/>
                <a:cxnLst/>
                <a:rect l="l" t="t" r="r" b="b"/>
                <a:pathLst>
                  <a:path w="316800" h="688500" extrusionOk="0">
                    <a:moveTo>
                      <a:pt x="158400" y="0"/>
                    </a:moveTo>
                    <a:lnTo>
                      <a:pt x="158400" y="0"/>
                    </a:lnTo>
                    <a:cubicBezTo>
                      <a:pt x="245882" y="0"/>
                      <a:pt x="316800" y="70918"/>
                      <a:pt x="316800" y="158400"/>
                    </a:cubicBezTo>
                    <a:lnTo>
                      <a:pt x="316800" y="688500"/>
                    </a:lnTo>
                    <a:lnTo>
                      <a:pt x="316800" y="688500"/>
                    </a:lnTo>
                    <a:lnTo>
                      <a:pt x="0" y="688500"/>
                    </a:lnTo>
                    <a:lnTo>
                      <a:pt x="0" y="688500"/>
                    </a:lnTo>
                    <a:lnTo>
                      <a:pt x="0" y="158400"/>
                    </a:lnTo>
                    <a:cubicBezTo>
                      <a:pt x="0" y="70918"/>
                      <a:pt x="70918" y="0"/>
                      <a:pt x="15840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0;p28"/>
              <p:cNvSpPr/>
              <p:nvPr/>
            </p:nvSpPr>
            <p:spPr>
              <a:xfrm rot="10800000">
                <a:off x="1063183" y="3406"/>
                <a:ext cx="316800" cy="340500"/>
              </a:xfrm>
              <a:custGeom>
                <a:avLst/>
                <a:gdLst/>
                <a:ahLst/>
                <a:cxnLst/>
                <a:rect l="l" t="t" r="r" b="b"/>
                <a:pathLst>
                  <a:path w="316800" h="340500" extrusionOk="0">
                    <a:moveTo>
                      <a:pt x="158400" y="0"/>
                    </a:moveTo>
                    <a:lnTo>
                      <a:pt x="158400" y="0"/>
                    </a:lnTo>
                    <a:cubicBezTo>
                      <a:pt x="245882" y="0"/>
                      <a:pt x="316800" y="70918"/>
                      <a:pt x="316800" y="158400"/>
                    </a:cubicBezTo>
                    <a:lnTo>
                      <a:pt x="316800" y="340500"/>
                    </a:lnTo>
                    <a:lnTo>
                      <a:pt x="316800" y="340500"/>
                    </a:lnTo>
                    <a:lnTo>
                      <a:pt x="0" y="340500"/>
                    </a:lnTo>
                    <a:lnTo>
                      <a:pt x="0" y="340500"/>
                    </a:lnTo>
                    <a:lnTo>
                      <a:pt x="0" y="158400"/>
                    </a:lnTo>
                    <a:cubicBezTo>
                      <a:pt x="0" y="70918"/>
                      <a:pt x="70918" y="0"/>
                      <a:pt x="15840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1" name="Google Shape;71;p28"/>
            <p:cNvGrpSpPr/>
            <p:nvPr/>
          </p:nvGrpSpPr>
          <p:grpSpPr>
            <a:xfrm>
              <a:off x="604976" y="3406"/>
              <a:ext cx="316800" cy="1036524"/>
              <a:chOff x="604976" y="3406"/>
              <a:chExt cx="316800" cy="1036524"/>
            </a:xfrm>
          </p:grpSpPr>
          <p:sp>
            <p:nvSpPr>
              <p:cNvPr id="72" name="Google Shape;72;p28"/>
              <p:cNvSpPr/>
              <p:nvPr/>
            </p:nvSpPr>
            <p:spPr>
              <a:xfrm rot="10800000">
                <a:off x="604976" y="3419"/>
                <a:ext cx="316800" cy="688500"/>
              </a:xfrm>
              <a:custGeom>
                <a:avLst/>
                <a:gdLst/>
                <a:ahLst/>
                <a:cxnLst/>
                <a:rect l="l" t="t" r="r" b="b"/>
                <a:pathLst>
                  <a:path w="316800" h="688500" extrusionOk="0">
                    <a:moveTo>
                      <a:pt x="158400" y="0"/>
                    </a:moveTo>
                    <a:lnTo>
                      <a:pt x="158400" y="0"/>
                    </a:lnTo>
                    <a:cubicBezTo>
                      <a:pt x="245882" y="0"/>
                      <a:pt x="316800" y="70918"/>
                      <a:pt x="316800" y="158400"/>
                    </a:cubicBezTo>
                    <a:lnTo>
                      <a:pt x="316800" y="688500"/>
                    </a:lnTo>
                    <a:lnTo>
                      <a:pt x="316800" y="688500"/>
                    </a:lnTo>
                    <a:lnTo>
                      <a:pt x="0" y="688500"/>
                    </a:lnTo>
                    <a:lnTo>
                      <a:pt x="0" y="688500"/>
                    </a:lnTo>
                    <a:lnTo>
                      <a:pt x="0" y="158400"/>
                    </a:lnTo>
                    <a:cubicBezTo>
                      <a:pt x="0" y="70918"/>
                      <a:pt x="70918" y="0"/>
                      <a:pt x="15840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73;p28"/>
              <p:cNvSpPr/>
              <p:nvPr/>
            </p:nvSpPr>
            <p:spPr>
              <a:xfrm rot="10800000">
                <a:off x="604976" y="3430"/>
                <a:ext cx="316800" cy="1036500"/>
              </a:xfrm>
              <a:custGeom>
                <a:avLst/>
                <a:gdLst/>
                <a:ahLst/>
                <a:cxnLst/>
                <a:rect l="l" t="t" r="r" b="b"/>
                <a:pathLst>
                  <a:path w="316800" h="1036500" extrusionOk="0">
                    <a:moveTo>
                      <a:pt x="158400" y="0"/>
                    </a:moveTo>
                    <a:lnTo>
                      <a:pt x="158400" y="0"/>
                    </a:lnTo>
                    <a:cubicBezTo>
                      <a:pt x="245882" y="0"/>
                      <a:pt x="316800" y="70918"/>
                      <a:pt x="316800" y="158400"/>
                    </a:cubicBezTo>
                    <a:lnTo>
                      <a:pt x="316800" y="1036500"/>
                    </a:lnTo>
                    <a:lnTo>
                      <a:pt x="316800" y="1036500"/>
                    </a:lnTo>
                    <a:lnTo>
                      <a:pt x="0" y="1036500"/>
                    </a:lnTo>
                    <a:lnTo>
                      <a:pt x="0" y="1036500"/>
                    </a:lnTo>
                    <a:lnTo>
                      <a:pt x="0" y="158400"/>
                    </a:lnTo>
                    <a:cubicBezTo>
                      <a:pt x="0" y="70918"/>
                      <a:pt x="70918" y="0"/>
                      <a:pt x="15840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74;p28"/>
              <p:cNvSpPr/>
              <p:nvPr/>
            </p:nvSpPr>
            <p:spPr>
              <a:xfrm rot="10800000">
                <a:off x="604976" y="3406"/>
                <a:ext cx="316800" cy="340500"/>
              </a:xfrm>
              <a:custGeom>
                <a:avLst/>
                <a:gdLst/>
                <a:ahLst/>
                <a:cxnLst/>
                <a:rect l="l" t="t" r="r" b="b"/>
                <a:pathLst>
                  <a:path w="316800" h="340500" extrusionOk="0">
                    <a:moveTo>
                      <a:pt x="158400" y="0"/>
                    </a:moveTo>
                    <a:lnTo>
                      <a:pt x="158400" y="0"/>
                    </a:lnTo>
                    <a:cubicBezTo>
                      <a:pt x="245882" y="0"/>
                      <a:pt x="316800" y="70918"/>
                      <a:pt x="316800" y="158400"/>
                    </a:cubicBezTo>
                    <a:lnTo>
                      <a:pt x="316800" y="340500"/>
                    </a:lnTo>
                    <a:lnTo>
                      <a:pt x="316800" y="340500"/>
                    </a:lnTo>
                    <a:lnTo>
                      <a:pt x="0" y="340500"/>
                    </a:lnTo>
                    <a:lnTo>
                      <a:pt x="0" y="340500"/>
                    </a:lnTo>
                    <a:lnTo>
                      <a:pt x="0" y="158400"/>
                    </a:lnTo>
                    <a:cubicBezTo>
                      <a:pt x="0" y="70918"/>
                      <a:pt x="70918" y="0"/>
                      <a:pt x="15840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5" name="Google Shape;75;p28"/>
            <p:cNvGrpSpPr/>
            <p:nvPr/>
          </p:nvGrpSpPr>
          <p:grpSpPr>
            <a:xfrm>
              <a:off x="146769" y="3406"/>
              <a:ext cx="316800" cy="1384535"/>
              <a:chOff x="146769" y="3406"/>
              <a:chExt cx="316800" cy="1384535"/>
            </a:xfrm>
          </p:grpSpPr>
          <p:sp>
            <p:nvSpPr>
              <p:cNvPr id="76" name="Google Shape;76;p28"/>
              <p:cNvSpPr/>
              <p:nvPr/>
            </p:nvSpPr>
            <p:spPr>
              <a:xfrm rot="10800000">
                <a:off x="146769" y="3419"/>
                <a:ext cx="316800" cy="688500"/>
              </a:xfrm>
              <a:custGeom>
                <a:avLst/>
                <a:gdLst/>
                <a:ahLst/>
                <a:cxnLst/>
                <a:rect l="l" t="t" r="r" b="b"/>
                <a:pathLst>
                  <a:path w="316800" h="688500" extrusionOk="0">
                    <a:moveTo>
                      <a:pt x="158400" y="0"/>
                    </a:moveTo>
                    <a:lnTo>
                      <a:pt x="158400" y="0"/>
                    </a:lnTo>
                    <a:cubicBezTo>
                      <a:pt x="245882" y="0"/>
                      <a:pt x="316800" y="70918"/>
                      <a:pt x="316800" y="158400"/>
                    </a:cubicBezTo>
                    <a:lnTo>
                      <a:pt x="316800" y="688500"/>
                    </a:lnTo>
                    <a:lnTo>
                      <a:pt x="316800" y="688500"/>
                    </a:lnTo>
                    <a:lnTo>
                      <a:pt x="0" y="688500"/>
                    </a:lnTo>
                    <a:lnTo>
                      <a:pt x="0" y="688500"/>
                    </a:lnTo>
                    <a:lnTo>
                      <a:pt x="0" y="158400"/>
                    </a:lnTo>
                    <a:cubicBezTo>
                      <a:pt x="0" y="70918"/>
                      <a:pt x="70918" y="0"/>
                      <a:pt x="15840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" name="Google Shape;77;p28"/>
              <p:cNvSpPr/>
              <p:nvPr/>
            </p:nvSpPr>
            <p:spPr>
              <a:xfrm rot="10800000">
                <a:off x="146769" y="3441"/>
                <a:ext cx="316800" cy="1384500"/>
              </a:xfrm>
              <a:custGeom>
                <a:avLst/>
                <a:gdLst/>
                <a:ahLst/>
                <a:cxnLst/>
                <a:rect l="l" t="t" r="r" b="b"/>
                <a:pathLst>
                  <a:path w="316800" h="1384500" extrusionOk="0">
                    <a:moveTo>
                      <a:pt x="158400" y="0"/>
                    </a:moveTo>
                    <a:lnTo>
                      <a:pt x="158400" y="0"/>
                    </a:lnTo>
                    <a:cubicBezTo>
                      <a:pt x="245882" y="0"/>
                      <a:pt x="316800" y="70918"/>
                      <a:pt x="316800" y="158400"/>
                    </a:cubicBezTo>
                    <a:lnTo>
                      <a:pt x="316800" y="1384500"/>
                    </a:lnTo>
                    <a:lnTo>
                      <a:pt x="316800" y="1384500"/>
                    </a:lnTo>
                    <a:lnTo>
                      <a:pt x="0" y="1384500"/>
                    </a:lnTo>
                    <a:lnTo>
                      <a:pt x="0" y="1384500"/>
                    </a:lnTo>
                    <a:lnTo>
                      <a:pt x="0" y="158400"/>
                    </a:lnTo>
                    <a:cubicBezTo>
                      <a:pt x="0" y="70918"/>
                      <a:pt x="70918" y="0"/>
                      <a:pt x="15840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" name="Google Shape;78;p28"/>
              <p:cNvSpPr/>
              <p:nvPr/>
            </p:nvSpPr>
            <p:spPr>
              <a:xfrm rot="10800000">
                <a:off x="146769" y="3430"/>
                <a:ext cx="316800" cy="1036500"/>
              </a:xfrm>
              <a:custGeom>
                <a:avLst/>
                <a:gdLst/>
                <a:ahLst/>
                <a:cxnLst/>
                <a:rect l="l" t="t" r="r" b="b"/>
                <a:pathLst>
                  <a:path w="316800" h="1036500" extrusionOk="0">
                    <a:moveTo>
                      <a:pt x="158400" y="0"/>
                    </a:moveTo>
                    <a:lnTo>
                      <a:pt x="158400" y="0"/>
                    </a:lnTo>
                    <a:cubicBezTo>
                      <a:pt x="245882" y="0"/>
                      <a:pt x="316800" y="70918"/>
                      <a:pt x="316800" y="158400"/>
                    </a:cubicBezTo>
                    <a:lnTo>
                      <a:pt x="316800" y="1036500"/>
                    </a:lnTo>
                    <a:lnTo>
                      <a:pt x="316800" y="1036500"/>
                    </a:lnTo>
                    <a:lnTo>
                      <a:pt x="0" y="1036500"/>
                    </a:lnTo>
                    <a:lnTo>
                      <a:pt x="0" y="1036500"/>
                    </a:lnTo>
                    <a:lnTo>
                      <a:pt x="0" y="158400"/>
                    </a:lnTo>
                    <a:cubicBezTo>
                      <a:pt x="0" y="70918"/>
                      <a:pt x="70918" y="0"/>
                      <a:pt x="15840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" name="Google Shape;79;p28"/>
              <p:cNvSpPr/>
              <p:nvPr/>
            </p:nvSpPr>
            <p:spPr>
              <a:xfrm rot="10800000">
                <a:off x="146769" y="3406"/>
                <a:ext cx="316800" cy="340500"/>
              </a:xfrm>
              <a:custGeom>
                <a:avLst/>
                <a:gdLst/>
                <a:ahLst/>
                <a:cxnLst/>
                <a:rect l="l" t="t" r="r" b="b"/>
                <a:pathLst>
                  <a:path w="316800" h="340500" extrusionOk="0">
                    <a:moveTo>
                      <a:pt x="158400" y="0"/>
                    </a:moveTo>
                    <a:lnTo>
                      <a:pt x="158400" y="0"/>
                    </a:lnTo>
                    <a:cubicBezTo>
                      <a:pt x="245882" y="0"/>
                      <a:pt x="316800" y="70918"/>
                      <a:pt x="316800" y="158400"/>
                    </a:cubicBezTo>
                    <a:lnTo>
                      <a:pt x="316800" y="340500"/>
                    </a:lnTo>
                    <a:lnTo>
                      <a:pt x="316800" y="340500"/>
                    </a:lnTo>
                    <a:lnTo>
                      <a:pt x="0" y="340500"/>
                    </a:lnTo>
                    <a:lnTo>
                      <a:pt x="0" y="340500"/>
                    </a:lnTo>
                    <a:lnTo>
                      <a:pt x="0" y="158400"/>
                    </a:lnTo>
                    <a:cubicBezTo>
                      <a:pt x="0" y="70918"/>
                      <a:pt x="70918" y="0"/>
                      <a:pt x="15840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0" name="Google Shape;80;p28"/>
          <p:cNvGrpSpPr/>
          <p:nvPr/>
        </p:nvGrpSpPr>
        <p:grpSpPr>
          <a:xfrm>
            <a:off x="9032634" y="3871993"/>
            <a:ext cx="2914571" cy="2986149"/>
            <a:chOff x="6775084" y="2904008"/>
            <a:chExt cx="2186147" cy="2239500"/>
          </a:xfrm>
        </p:grpSpPr>
        <p:grpSp>
          <p:nvGrpSpPr>
            <p:cNvPr id="81" name="Google Shape;81;p28"/>
            <p:cNvGrpSpPr/>
            <p:nvPr/>
          </p:nvGrpSpPr>
          <p:grpSpPr>
            <a:xfrm>
              <a:off x="6775084" y="4253708"/>
              <a:ext cx="409500" cy="889800"/>
              <a:chOff x="6775084" y="4253708"/>
              <a:chExt cx="409500" cy="889800"/>
            </a:xfrm>
          </p:grpSpPr>
          <p:sp>
            <p:nvSpPr>
              <p:cNvPr id="82" name="Google Shape;82;p28"/>
              <p:cNvSpPr/>
              <p:nvPr/>
            </p:nvSpPr>
            <p:spPr>
              <a:xfrm>
                <a:off x="6775084" y="4253708"/>
                <a:ext cx="409500" cy="889800"/>
              </a:xfrm>
              <a:custGeom>
                <a:avLst/>
                <a:gdLst/>
                <a:ahLst/>
                <a:cxnLst/>
                <a:rect l="l" t="t" r="r" b="b"/>
                <a:pathLst>
                  <a:path w="409500" h="889800" extrusionOk="0">
                    <a:moveTo>
                      <a:pt x="204750" y="0"/>
                    </a:moveTo>
                    <a:lnTo>
                      <a:pt x="204750" y="0"/>
                    </a:lnTo>
                    <a:cubicBezTo>
                      <a:pt x="317830" y="0"/>
                      <a:pt x="409500" y="91670"/>
                      <a:pt x="409500" y="204750"/>
                    </a:cubicBezTo>
                    <a:lnTo>
                      <a:pt x="409500" y="889800"/>
                    </a:lnTo>
                    <a:lnTo>
                      <a:pt x="409500" y="889800"/>
                    </a:lnTo>
                    <a:lnTo>
                      <a:pt x="0" y="889800"/>
                    </a:lnTo>
                    <a:lnTo>
                      <a:pt x="0" y="889800"/>
                    </a:lnTo>
                    <a:lnTo>
                      <a:pt x="0" y="204750"/>
                    </a:lnTo>
                    <a:cubicBezTo>
                      <a:pt x="0" y="91670"/>
                      <a:pt x="91670" y="0"/>
                      <a:pt x="20475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" name="Google Shape;83;p28"/>
              <p:cNvSpPr/>
              <p:nvPr/>
            </p:nvSpPr>
            <p:spPr>
              <a:xfrm>
                <a:off x="6775084" y="4703408"/>
                <a:ext cx="409500" cy="440100"/>
              </a:xfrm>
              <a:custGeom>
                <a:avLst/>
                <a:gdLst/>
                <a:ahLst/>
                <a:cxnLst/>
                <a:rect l="l" t="t" r="r" b="b"/>
                <a:pathLst>
                  <a:path w="409500" h="440100" extrusionOk="0">
                    <a:moveTo>
                      <a:pt x="204750" y="0"/>
                    </a:moveTo>
                    <a:lnTo>
                      <a:pt x="204750" y="0"/>
                    </a:lnTo>
                    <a:cubicBezTo>
                      <a:pt x="317830" y="0"/>
                      <a:pt x="409500" y="91670"/>
                      <a:pt x="409500" y="204750"/>
                    </a:cubicBezTo>
                    <a:lnTo>
                      <a:pt x="409500" y="440100"/>
                    </a:lnTo>
                    <a:lnTo>
                      <a:pt x="409500" y="440100"/>
                    </a:lnTo>
                    <a:lnTo>
                      <a:pt x="0" y="440100"/>
                    </a:lnTo>
                    <a:lnTo>
                      <a:pt x="0" y="440100"/>
                    </a:lnTo>
                    <a:lnTo>
                      <a:pt x="0" y="204750"/>
                    </a:lnTo>
                    <a:cubicBezTo>
                      <a:pt x="0" y="91670"/>
                      <a:pt x="91670" y="0"/>
                      <a:pt x="20475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4" name="Google Shape;84;p28"/>
            <p:cNvGrpSpPr/>
            <p:nvPr/>
          </p:nvGrpSpPr>
          <p:grpSpPr>
            <a:xfrm>
              <a:off x="7367299" y="3804008"/>
              <a:ext cx="409500" cy="1339500"/>
              <a:chOff x="7367299" y="3804008"/>
              <a:chExt cx="409500" cy="1339500"/>
            </a:xfrm>
          </p:grpSpPr>
          <p:sp>
            <p:nvSpPr>
              <p:cNvPr id="85" name="Google Shape;85;p28"/>
              <p:cNvSpPr/>
              <p:nvPr/>
            </p:nvSpPr>
            <p:spPr>
              <a:xfrm>
                <a:off x="7367299" y="4253708"/>
                <a:ext cx="409500" cy="889800"/>
              </a:xfrm>
              <a:custGeom>
                <a:avLst/>
                <a:gdLst/>
                <a:ahLst/>
                <a:cxnLst/>
                <a:rect l="l" t="t" r="r" b="b"/>
                <a:pathLst>
                  <a:path w="409500" h="889800" extrusionOk="0">
                    <a:moveTo>
                      <a:pt x="204750" y="0"/>
                    </a:moveTo>
                    <a:lnTo>
                      <a:pt x="204750" y="0"/>
                    </a:lnTo>
                    <a:cubicBezTo>
                      <a:pt x="317830" y="0"/>
                      <a:pt x="409500" y="91670"/>
                      <a:pt x="409500" y="204750"/>
                    </a:cubicBezTo>
                    <a:lnTo>
                      <a:pt x="409500" y="889800"/>
                    </a:lnTo>
                    <a:lnTo>
                      <a:pt x="409500" y="889800"/>
                    </a:lnTo>
                    <a:lnTo>
                      <a:pt x="0" y="889800"/>
                    </a:lnTo>
                    <a:lnTo>
                      <a:pt x="0" y="889800"/>
                    </a:lnTo>
                    <a:lnTo>
                      <a:pt x="0" y="204750"/>
                    </a:lnTo>
                    <a:cubicBezTo>
                      <a:pt x="0" y="91670"/>
                      <a:pt x="91670" y="0"/>
                      <a:pt x="20475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" name="Google Shape;86;p28"/>
              <p:cNvSpPr/>
              <p:nvPr/>
            </p:nvSpPr>
            <p:spPr>
              <a:xfrm>
                <a:off x="7367299" y="3804008"/>
                <a:ext cx="409500" cy="1339500"/>
              </a:xfrm>
              <a:custGeom>
                <a:avLst/>
                <a:gdLst/>
                <a:ahLst/>
                <a:cxnLst/>
                <a:rect l="l" t="t" r="r" b="b"/>
                <a:pathLst>
                  <a:path w="409500" h="1339500" extrusionOk="0">
                    <a:moveTo>
                      <a:pt x="204750" y="0"/>
                    </a:moveTo>
                    <a:lnTo>
                      <a:pt x="204750" y="0"/>
                    </a:lnTo>
                    <a:cubicBezTo>
                      <a:pt x="317830" y="0"/>
                      <a:pt x="409500" y="91670"/>
                      <a:pt x="409500" y="204750"/>
                    </a:cubicBezTo>
                    <a:lnTo>
                      <a:pt x="409500" y="1339500"/>
                    </a:lnTo>
                    <a:lnTo>
                      <a:pt x="409500" y="1339500"/>
                    </a:lnTo>
                    <a:lnTo>
                      <a:pt x="0" y="1339500"/>
                    </a:lnTo>
                    <a:lnTo>
                      <a:pt x="0" y="1339500"/>
                    </a:lnTo>
                    <a:lnTo>
                      <a:pt x="0" y="204750"/>
                    </a:lnTo>
                    <a:cubicBezTo>
                      <a:pt x="0" y="91670"/>
                      <a:pt x="91670" y="0"/>
                      <a:pt x="20475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" name="Google Shape;87;p28"/>
              <p:cNvSpPr/>
              <p:nvPr/>
            </p:nvSpPr>
            <p:spPr>
              <a:xfrm>
                <a:off x="7367299" y="4703408"/>
                <a:ext cx="409500" cy="440100"/>
              </a:xfrm>
              <a:custGeom>
                <a:avLst/>
                <a:gdLst/>
                <a:ahLst/>
                <a:cxnLst/>
                <a:rect l="l" t="t" r="r" b="b"/>
                <a:pathLst>
                  <a:path w="409500" h="440100" extrusionOk="0">
                    <a:moveTo>
                      <a:pt x="204750" y="0"/>
                    </a:moveTo>
                    <a:lnTo>
                      <a:pt x="204750" y="0"/>
                    </a:lnTo>
                    <a:cubicBezTo>
                      <a:pt x="317830" y="0"/>
                      <a:pt x="409500" y="91670"/>
                      <a:pt x="409500" y="204750"/>
                    </a:cubicBezTo>
                    <a:lnTo>
                      <a:pt x="409500" y="440100"/>
                    </a:lnTo>
                    <a:lnTo>
                      <a:pt x="409500" y="440100"/>
                    </a:lnTo>
                    <a:lnTo>
                      <a:pt x="0" y="440100"/>
                    </a:lnTo>
                    <a:lnTo>
                      <a:pt x="0" y="440100"/>
                    </a:lnTo>
                    <a:lnTo>
                      <a:pt x="0" y="204750"/>
                    </a:lnTo>
                    <a:cubicBezTo>
                      <a:pt x="0" y="91670"/>
                      <a:pt x="91670" y="0"/>
                      <a:pt x="20475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8" name="Google Shape;88;p28"/>
            <p:cNvGrpSpPr/>
            <p:nvPr/>
          </p:nvGrpSpPr>
          <p:grpSpPr>
            <a:xfrm>
              <a:off x="7959516" y="3354008"/>
              <a:ext cx="409500" cy="1789500"/>
              <a:chOff x="7959516" y="3354008"/>
              <a:chExt cx="409500" cy="1789500"/>
            </a:xfrm>
          </p:grpSpPr>
          <p:sp>
            <p:nvSpPr>
              <p:cNvPr id="89" name="Google Shape;89;p28"/>
              <p:cNvSpPr/>
              <p:nvPr/>
            </p:nvSpPr>
            <p:spPr>
              <a:xfrm>
                <a:off x="7959516" y="4253708"/>
                <a:ext cx="409500" cy="889800"/>
              </a:xfrm>
              <a:custGeom>
                <a:avLst/>
                <a:gdLst/>
                <a:ahLst/>
                <a:cxnLst/>
                <a:rect l="l" t="t" r="r" b="b"/>
                <a:pathLst>
                  <a:path w="409500" h="889800" extrusionOk="0">
                    <a:moveTo>
                      <a:pt x="204750" y="0"/>
                    </a:moveTo>
                    <a:lnTo>
                      <a:pt x="204750" y="0"/>
                    </a:lnTo>
                    <a:cubicBezTo>
                      <a:pt x="317830" y="0"/>
                      <a:pt x="409500" y="91670"/>
                      <a:pt x="409500" y="204750"/>
                    </a:cubicBezTo>
                    <a:lnTo>
                      <a:pt x="409500" y="889800"/>
                    </a:lnTo>
                    <a:lnTo>
                      <a:pt x="409500" y="889800"/>
                    </a:lnTo>
                    <a:lnTo>
                      <a:pt x="0" y="889800"/>
                    </a:lnTo>
                    <a:lnTo>
                      <a:pt x="0" y="889800"/>
                    </a:lnTo>
                    <a:lnTo>
                      <a:pt x="0" y="204750"/>
                    </a:lnTo>
                    <a:cubicBezTo>
                      <a:pt x="0" y="91670"/>
                      <a:pt x="91670" y="0"/>
                      <a:pt x="20475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" name="Google Shape;90;p28"/>
              <p:cNvSpPr/>
              <p:nvPr/>
            </p:nvSpPr>
            <p:spPr>
              <a:xfrm>
                <a:off x="7959516" y="3354008"/>
                <a:ext cx="409500" cy="1789500"/>
              </a:xfrm>
              <a:custGeom>
                <a:avLst/>
                <a:gdLst/>
                <a:ahLst/>
                <a:cxnLst/>
                <a:rect l="l" t="t" r="r" b="b"/>
                <a:pathLst>
                  <a:path w="409500" h="1789500" extrusionOk="0">
                    <a:moveTo>
                      <a:pt x="204750" y="0"/>
                    </a:moveTo>
                    <a:lnTo>
                      <a:pt x="204750" y="0"/>
                    </a:lnTo>
                    <a:cubicBezTo>
                      <a:pt x="317830" y="0"/>
                      <a:pt x="409500" y="91670"/>
                      <a:pt x="409500" y="204750"/>
                    </a:cubicBezTo>
                    <a:lnTo>
                      <a:pt x="409500" y="1789500"/>
                    </a:lnTo>
                    <a:lnTo>
                      <a:pt x="409500" y="1789500"/>
                    </a:lnTo>
                    <a:lnTo>
                      <a:pt x="0" y="1789500"/>
                    </a:lnTo>
                    <a:lnTo>
                      <a:pt x="0" y="1789500"/>
                    </a:lnTo>
                    <a:lnTo>
                      <a:pt x="0" y="204750"/>
                    </a:lnTo>
                    <a:cubicBezTo>
                      <a:pt x="0" y="91670"/>
                      <a:pt x="91670" y="0"/>
                      <a:pt x="20475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" name="Google Shape;91;p28"/>
              <p:cNvSpPr/>
              <p:nvPr/>
            </p:nvSpPr>
            <p:spPr>
              <a:xfrm>
                <a:off x="7959516" y="3804008"/>
                <a:ext cx="409500" cy="1339500"/>
              </a:xfrm>
              <a:custGeom>
                <a:avLst/>
                <a:gdLst/>
                <a:ahLst/>
                <a:cxnLst/>
                <a:rect l="l" t="t" r="r" b="b"/>
                <a:pathLst>
                  <a:path w="409500" h="1339500" extrusionOk="0">
                    <a:moveTo>
                      <a:pt x="204750" y="0"/>
                    </a:moveTo>
                    <a:lnTo>
                      <a:pt x="204750" y="0"/>
                    </a:lnTo>
                    <a:cubicBezTo>
                      <a:pt x="317830" y="0"/>
                      <a:pt x="409500" y="91670"/>
                      <a:pt x="409500" y="204750"/>
                    </a:cubicBezTo>
                    <a:lnTo>
                      <a:pt x="409500" y="1339500"/>
                    </a:lnTo>
                    <a:lnTo>
                      <a:pt x="409500" y="1339500"/>
                    </a:lnTo>
                    <a:lnTo>
                      <a:pt x="0" y="1339500"/>
                    </a:lnTo>
                    <a:lnTo>
                      <a:pt x="0" y="1339500"/>
                    </a:lnTo>
                    <a:lnTo>
                      <a:pt x="0" y="204750"/>
                    </a:lnTo>
                    <a:cubicBezTo>
                      <a:pt x="0" y="91670"/>
                      <a:pt x="91670" y="0"/>
                      <a:pt x="20475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" name="Google Shape;92;p28"/>
              <p:cNvSpPr/>
              <p:nvPr/>
            </p:nvSpPr>
            <p:spPr>
              <a:xfrm>
                <a:off x="7959516" y="4703408"/>
                <a:ext cx="409500" cy="440100"/>
              </a:xfrm>
              <a:custGeom>
                <a:avLst/>
                <a:gdLst/>
                <a:ahLst/>
                <a:cxnLst/>
                <a:rect l="l" t="t" r="r" b="b"/>
                <a:pathLst>
                  <a:path w="409500" h="440100" extrusionOk="0">
                    <a:moveTo>
                      <a:pt x="204750" y="0"/>
                    </a:moveTo>
                    <a:lnTo>
                      <a:pt x="204750" y="0"/>
                    </a:lnTo>
                    <a:cubicBezTo>
                      <a:pt x="317830" y="0"/>
                      <a:pt x="409500" y="91670"/>
                      <a:pt x="409500" y="204750"/>
                    </a:cubicBezTo>
                    <a:lnTo>
                      <a:pt x="409500" y="440100"/>
                    </a:lnTo>
                    <a:lnTo>
                      <a:pt x="409500" y="440100"/>
                    </a:lnTo>
                    <a:lnTo>
                      <a:pt x="0" y="440100"/>
                    </a:lnTo>
                    <a:lnTo>
                      <a:pt x="0" y="440100"/>
                    </a:lnTo>
                    <a:lnTo>
                      <a:pt x="0" y="204750"/>
                    </a:lnTo>
                    <a:cubicBezTo>
                      <a:pt x="0" y="91670"/>
                      <a:pt x="91670" y="0"/>
                      <a:pt x="20475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3" name="Google Shape;93;p28"/>
            <p:cNvGrpSpPr/>
            <p:nvPr/>
          </p:nvGrpSpPr>
          <p:grpSpPr>
            <a:xfrm>
              <a:off x="8551731" y="2904008"/>
              <a:ext cx="409500" cy="2239500"/>
              <a:chOff x="8551731" y="2904008"/>
              <a:chExt cx="409500" cy="2239500"/>
            </a:xfrm>
          </p:grpSpPr>
          <p:sp>
            <p:nvSpPr>
              <p:cNvPr id="94" name="Google Shape;94;p28"/>
              <p:cNvSpPr/>
              <p:nvPr/>
            </p:nvSpPr>
            <p:spPr>
              <a:xfrm>
                <a:off x="8551731" y="4253708"/>
                <a:ext cx="409500" cy="889800"/>
              </a:xfrm>
              <a:custGeom>
                <a:avLst/>
                <a:gdLst/>
                <a:ahLst/>
                <a:cxnLst/>
                <a:rect l="l" t="t" r="r" b="b"/>
                <a:pathLst>
                  <a:path w="409500" h="889800" extrusionOk="0">
                    <a:moveTo>
                      <a:pt x="204750" y="0"/>
                    </a:moveTo>
                    <a:lnTo>
                      <a:pt x="204750" y="0"/>
                    </a:lnTo>
                    <a:cubicBezTo>
                      <a:pt x="317830" y="0"/>
                      <a:pt x="409500" y="91670"/>
                      <a:pt x="409500" y="204750"/>
                    </a:cubicBezTo>
                    <a:lnTo>
                      <a:pt x="409500" y="889800"/>
                    </a:lnTo>
                    <a:lnTo>
                      <a:pt x="409500" y="889800"/>
                    </a:lnTo>
                    <a:lnTo>
                      <a:pt x="0" y="889800"/>
                    </a:lnTo>
                    <a:lnTo>
                      <a:pt x="0" y="889800"/>
                    </a:lnTo>
                    <a:lnTo>
                      <a:pt x="0" y="204750"/>
                    </a:lnTo>
                    <a:cubicBezTo>
                      <a:pt x="0" y="91670"/>
                      <a:pt x="91670" y="0"/>
                      <a:pt x="20475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" name="Google Shape;95;p28"/>
              <p:cNvSpPr/>
              <p:nvPr/>
            </p:nvSpPr>
            <p:spPr>
              <a:xfrm>
                <a:off x="8551731" y="3354008"/>
                <a:ext cx="409500" cy="1789500"/>
              </a:xfrm>
              <a:custGeom>
                <a:avLst/>
                <a:gdLst/>
                <a:ahLst/>
                <a:cxnLst/>
                <a:rect l="l" t="t" r="r" b="b"/>
                <a:pathLst>
                  <a:path w="409500" h="1789500" extrusionOk="0">
                    <a:moveTo>
                      <a:pt x="204750" y="0"/>
                    </a:moveTo>
                    <a:lnTo>
                      <a:pt x="204750" y="0"/>
                    </a:lnTo>
                    <a:cubicBezTo>
                      <a:pt x="317830" y="0"/>
                      <a:pt x="409500" y="91670"/>
                      <a:pt x="409500" y="204750"/>
                    </a:cubicBezTo>
                    <a:lnTo>
                      <a:pt x="409500" y="1789500"/>
                    </a:lnTo>
                    <a:lnTo>
                      <a:pt x="409500" y="1789500"/>
                    </a:lnTo>
                    <a:lnTo>
                      <a:pt x="0" y="1789500"/>
                    </a:lnTo>
                    <a:lnTo>
                      <a:pt x="0" y="1789500"/>
                    </a:lnTo>
                    <a:lnTo>
                      <a:pt x="0" y="204750"/>
                    </a:lnTo>
                    <a:cubicBezTo>
                      <a:pt x="0" y="91670"/>
                      <a:pt x="91670" y="0"/>
                      <a:pt x="20475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" name="Google Shape;96;p28"/>
              <p:cNvSpPr/>
              <p:nvPr/>
            </p:nvSpPr>
            <p:spPr>
              <a:xfrm>
                <a:off x="8551731" y="3804008"/>
                <a:ext cx="409500" cy="1339500"/>
              </a:xfrm>
              <a:custGeom>
                <a:avLst/>
                <a:gdLst/>
                <a:ahLst/>
                <a:cxnLst/>
                <a:rect l="l" t="t" r="r" b="b"/>
                <a:pathLst>
                  <a:path w="409500" h="1339500" extrusionOk="0">
                    <a:moveTo>
                      <a:pt x="204750" y="0"/>
                    </a:moveTo>
                    <a:lnTo>
                      <a:pt x="204750" y="0"/>
                    </a:lnTo>
                    <a:cubicBezTo>
                      <a:pt x="317830" y="0"/>
                      <a:pt x="409500" y="91670"/>
                      <a:pt x="409500" y="204750"/>
                    </a:cubicBezTo>
                    <a:lnTo>
                      <a:pt x="409500" y="1339500"/>
                    </a:lnTo>
                    <a:lnTo>
                      <a:pt x="409500" y="1339500"/>
                    </a:lnTo>
                    <a:lnTo>
                      <a:pt x="0" y="1339500"/>
                    </a:lnTo>
                    <a:lnTo>
                      <a:pt x="0" y="1339500"/>
                    </a:lnTo>
                    <a:lnTo>
                      <a:pt x="0" y="204750"/>
                    </a:lnTo>
                    <a:cubicBezTo>
                      <a:pt x="0" y="91670"/>
                      <a:pt x="91670" y="0"/>
                      <a:pt x="20475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" name="Google Shape;97;p28"/>
              <p:cNvSpPr/>
              <p:nvPr/>
            </p:nvSpPr>
            <p:spPr>
              <a:xfrm>
                <a:off x="8551731" y="2904008"/>
                <a:ext cx="409500" cy="2239500"/>
              </a:xfrm>
              <a:custGeom>
                <a:avLst/>
                <a:gdLst/>
                <a:ahLst/>
                <a:cxnLst/>
                <a:rect l="l" t="t" r="r" b="b"/>
                <a:pathLst>
                  <a:path w="409500" h="2239500" extrusionOk="0">
                    <a:moveTo>
                      <a:pt x="204750" y="0"/>
                    </a:moveTo>
                    <a:lnTo>
                      <a:pt x="204750" y="0"/>
                    </a:lnTo>
                    <a:cubicBezTo>
                      <a:pt x="317830" y="0"/>
                      <a:pt x="409500" y="91670"/>
                      <a:pt x="409500" y="204750"/>
                    </a:cubicBezTo>
                    <a:lnTo>
                      <a:pt x="409500" y="2239500"/>
                    </a:lnTo>
                    <a:lnTo>
                      <a:pt x="409500" y="2239500"/>
                    </a:lnTo>
                    <a:lnTo>
                      <a:pt x="0" y="2239500"/>
                    </a:lnTo>
                    <a:lnTo>
                      <a:pt x="0" y="2239500"/>
                    </a:lnTo>
                    <a:lnTo>
                      <a:pt x="0" y="204750"/>
                    </a:lnTo>
                    <a:cubicBezTo>
                      <a:pt x="0" y="91670"/>
                      <a:pt x="91670" y="0"/>
                      <a:pt x="20475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" name="Google Shape;98;p28"/>
              <p:cNvSpPr/>
              <p:nvPr/>
            </p:nvSpPr>
            <p:spPr>
              <a:xfrm>
                <a:off x="8551731" y="4703408"/>
                <a:ext cx="409500" cy="440100"/>
              </a:xfrm>
              <a:custGeom>
                <a:avLst/>
                <a:gdLst/>
                <a:ahLst/>
                <a:cxnLst/>
                <a:rect l="l" t="t" r="r" b="b"/>
                <a:pathLst>
                  <a:path w="409500" h="440100" extrusionOk="0">
                    <a:moveTo>
                      <a:pt x="204750" y="0"/>
                    </a:moveTo>
                    <a:lnTo>
                      <a:pt x="204750" y="0"/>
                    </a:lnTo>
                    <a:cubicBezTo>
                      <a:pt x="317830" y="0"/>
                      <a:pt x="409500" y="91670"/>
                      <a:pt x="409500" y="204750"/>
                    </a:cubicBezTo>
                    <a:lnTo>
                      <a:pt x="409500" y="440100"/>
                    </a:lnTo>
                    <a:lnTo>
                      <a:pt x="409500" y="440100"/>
                    </a:lnTo>
                    <a:lnTo>
                      <a:pt x="0" y="440100"/>
                    </a:lnTo>
                    <a:lnTo>
                      <a:pt x="0" y="440100"/>
                    </a:lnTo>
                    <a:lnTo>
                      <a:pt x="0" y="204750"/>
                    </a:lnTo>
                    <a:cubicBezTo>
                      <a:pt x="0" y="91670"/>
                      <a:pt x="91670" y="0"/>
                      <a:pt x="204750" y="0"/>
                    </a:cubicBezTo>
                    <a:close/>
                  </a:path>
                </a:pathLst>
              </a:custGeom>
              <a:solidFill>
                <a:schemeClr val="lt1">
                  <a:alpha val="6274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99" name="Google Shape;99;p28"/>
          <p:cNvSpPr txBox="1">
            <a:spLocks noGrp="1"/>
          </p:cNvSpPr>
          <p:nvPr>
            <p:ph type="title"/>
          </p:nvPr>
        </p:nvSpPr>
        <p:spPr>
          <a:xfrm>
            <a:off x="890587" y="2359025"/>
            <a:ext cx="3498900" cy="24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600" tIns="228600" rIns="228600" bIns="228600" anchor="ctr" anchorCtr="0">
            <a:normAutofit/>
          </a:bodyPr>
          <a:lstStyle>
            <a:lvl1pPr marR="0" lvl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0" name="Google Shape;100;p28"/>
          <p:cNvSpPr txBox="1">
            <a:spLocks noGrp="1"/>
          </p:cNvSpPr>
          <p:nvPr>
            <p:ph type="body" idx="1"/>
          </p:nvPr>
        </p:nvSpPr>
        <p:spPr>
          <a:xfrm>
            <a:off x="5435600" y="795337"/>
            <a:ext cx="5949900" cy="525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433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8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marL="914400" marR="0" lvl="1" indent="-34036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marL="1371600" marR="0" lvl="2" indent="-326389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54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marL="1828800" marR="0" lvl="3" indent="-312419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32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marL="2286000" marR="0" lvl="4" indent="-31242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32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marL="2743200" marR="0" lvl="5" indent="-31242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32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marL="3200400" marR="0" lvl="6" indent="-31242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32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marL="3657600" marR="0" lvl="7" indent="-31242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32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marL="4114800" marR="0" lvl="8" indent="-31242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32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>
            <a:endParaRPr/>
          </a:p>
        </p:txBody>
      </p:sp>
      <p:sp>
        <p:nvSpPr>
          <p:cNvPr id="101" name="Google Shape;101;p28"/>
          <p:cNvSpPr txBox="1">
            <a:spLocks noGrp="1"/>
          </p:cNvSpPr>
          <p:nvPr>
            <p:ph type="sldNum" idx="12"/>
          </p:nvPr>
        </p:nvSpPr>
        <p:spPr>
          <a:xfrm>
            <a:off x="11268075" y="6316662"/>
            <a:ext cx="731700" cy="5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02955" y="2579906"/>
            <a:ext cx="11453247" cy="4278094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endParaRPr lang="it-IT" sz="3600" b="1" dirty="0" smtClean="0">
              <a:solidFill>
                <a:srgbClr val="C00000"/>
              </a:solidFill>
            </a:endParaRPr>
          </a:p>
          <a:p>
            <a:pPr algn="ctr"/>
            <a:r>
              <a:rPr lang="it-IT" sz="3600" b="1" dirty="0" smtClean="0">
                <a:solidFill>
                  <a:srgbClr val="C00000"/>
                </a:solidFill>
              </a:rPr>
              <a:t>LA VALUTAZIONE DEL COMPORTAMENTO </a:t>
            </a:r>
          </a:p>
          <a:p>
            <a:pPr algn="ctr"/>
            <a:r>
              <a:rPr lang="it-IT" sz="3600" b="1" dirty="0" smtClean="0">
                <a:solidFill>
                  <a:srgbClr val="C00000"/>
                </a:solidFill>
              </a:rPr>
              <a:t>NELLA SSIG</a:t>
            </a:r>
          </a:p>
          <a:p>
            <a:pPr algn="ctr"/>
            <a:endParaRPr lang="it-IT" sz="3600" b="1" dirty="0" smtClean="0">
              <a:solidFill>
                <a:srgbClr val="C00000"/>
              </a:solidFill>
            </a:endParaRPr>
          </a:p>
          <a:p>
            <a:pPr algn="ctr"/>
            <a:r>
              <a:rPr lang="it-IT" sz="4400" b="1" i="1" dirty="0" smtClean="0">
                <a:solidFill>
                  <a:srgbClr val="0070C0"/>
                </a:solidFill>
              </a:rPr>
              <a:t>Delineare profili, </a:t>
            </a:r>
          </a:p>
          <a:p>
            <a:pPr algn="ctr"/>
            <a:r>
              <a:rPr lang="it-IT" sz="4400" b="1" i="1" dirty="0" smtClean="0">
                <a:solidFill>
                  <a:srgbClr val="0070C0"/>
                </a:solidFill>
              </a:rPr>
              <a:t>orientare la crescita</a:t>
            </a:r>
          </a:p>
          <a:p>
            <a:pPr algn="r"/>
            <a:r>
              <a:rPr lang="it-IT" sz="2000" b="1" i="1" dirty="0" smtClean="0"/>
              <a:t>Prof.ssa Valeria </a:t>
            </a:r>
            <a:r>
              <a:rPr lang="it-IT" sz="2000" b="1" i="1" dirty="0" err="1" smtClean="0"/>
              <a:t>Glionna</a:t>
            </a:r>
            <a:endParaRPr lang="it-IT" sz="2000" b="1" i="1" dirty="0" smtClean="0"/>
          </a:p>
          <a:p>
            <a:pPr algn="r"/>
            <a:r>
              <a:rPr lang="it-IT" sz="2000" b="1" i="1" dirty="0" smtClean="0"/>
              <a:t>Referente per l’</a:t>
            </a:r>
            <a:r>
              <a:rPr lang="it-IT" sz="2000" b="1" i="1" dirty="0" err="1" smtClean="0"/>
              <a:t>Ed.Civica</a:t>
            </a:r>
            <a:endParaRPr lang="it-IT" sz="2000" b="1" i="1" dirty="0"/>
          </a:p>
        </p:txBody>
      </p:sp>
      <p:pic>
        <p:nvPicPr>
          <p:cNvPr id="13314" name="Picture 2" descr="C:\Users\utente\Desktop\2024-25\IntestazioneMoro_20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6955" y="259715"/>
            <a:ext cx="8945880" cy="21854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tente\Desktop\COMPORTAMENTO 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635" y="746760"/>
            <a:ext cx="9451765" cy="5760719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9540241" y="2895600"/>
            <a:ext cx="2651760" cy="1015663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C00000"/>
                </a:solidFill>
              </a:rPr>
              <a:t>COMPORTAMENTO</a:t>
            </a:r>
          </a:p>
          <a:p>
            <a:pPr algn="ctr"/>
            <a:r>
              <a:rPr lang="it-IT" sz="2000" b="1" dirty="0" smtClean="0">
                <a:solidFill>
                  <a:srgbClr val="C00000"/>
                </a:solidFill>
              </a:rPr>
              <a:t> </a:t>
            </a:r>
            <a:r>
              <a:rPr lang="it-IT" sz="2000" b="1" dirty="0" err="1" smtClean="0">
                <a:solidFill>
                  <a:srgbClr val="C00000"/>
                </a:solidFill>
              </a:rPr>
              <a:t>DI</a:t>
            </a:r>
            <a:endParaRPr lang="it-IT" sz="2000" b="1" dirty="0" smtClean="0">
              <a:solidFill>
                <a:srgbClr val="C00000"/>
              </a:solidFill>
            </a:endParaRPr>
          </a:p>
          <a:p>
            <a:pPr algn="ctr"/>
            <a:r>
              <a:rPr lang="it-IT" sz="2000" b="1" dirty="0" smtClean="0">
                <a:solidFill>
                  <a:srgbClr val="C00000"/>
                </a:solidFill>
              </a:rPr>
              <a:t>LAVORO</a:t>
            </a:r>
            <a:endParaRPr lang="it-IT" sz="2000" b="1" dirty="0">
              <a:solidFill>
                <a:srgbClr val="C00000"/>
              </a:solidFill>
            </a:endParaRPr>
          </a:p>
        </p:txBody>
      </p:sp>
      <p:sp>
        <p:nvSpPr>
          <p:cNvPr id="4" name="Freccia in giù 3"/>
          <p:cNvSpPr/>
          <p:nvPr/>
        </p:nvSpPr>
        <p:spPr>
          <a:xfrm rot="3499412">
            <a:off x="8952805" y="3864283"/>
            <a:ext cx="648019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438150" y="853053"/>
            <a:ext cx="11296650" cy="526297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C00000"/>
                </a:solidFill>
              </a:rPr>
              <a:t>D’ALTRA </a:t>
            </a:r>
            <a:r>
              <a:rPr lang="it-IT" sz="2800" b="1" dirty="0" err="1" smtClean="0">
                <a:solidFill>
                  <a:srgbClr val="C00000"/>
                </a:solidFill>
              </a:rPr>
              <a:t>PARTE…</a:t>
            </a:r>
            <a:r>
              <a:rPr lang="it-IT" sz="2800" b="1" dirty="0" err="1" smtClean="0">
                <a:solidFill>
                  <a:schemeClr val="bg1"/>
                </a:solidFill>
              </a:rPr>
              <a:t>L</a:t>
            </a:r>
            <a:r>
              <a:rPr lang="it-IT" sz="2800" b="1" dirty="0" smtClean="0">
                <a:solidFill>
                  <a:schemeClr val="bg1"/>
                </a:solidFill>
              </a:rPr>
              <a:t>’APPROCCIO PER COMPETENZE  PROMUOVE UNA </a:t>
            </a:r>
            <a:r>
              <a:rPr lang="it-IT" sz="2800" b="1" dirty="0" smtClean="0">
                <a:solidFill>
                  <a:srgbClr val="0070C0"/>
                </a:solidFill>
              </a:rPr>
              <a:t>DEMOCRAZIA COGNITIVA</a:t>
            </a:r>
          </a:p>
          <a:p>
            <a:pPr algn="ctr"/>
            <a:r>
              <a:rPr lang="it-IT" sz="2800" b="1" dirty="0" smtClean="0">
                <a:solidFill>
                  <a:schemeClr val="bg1"/>
                </a:solidFill>
              </a:rPr>
              <a:t>(MORIN, DEWEY, PETRACCA)</a:t>
            </a:r>
          </a:p>
          <a:p>
            <a:pPr algn="ctr"/>
            <a:endParaRPr lang="it-IT" sz="2800" b="1" dirty="0" smtClean="0">
              <a:solidFill>
                <a:srgbClr val="C00000"/>
              </a:solidFill>
            </a:endParaRPr>
          </a:p>
          <a:p>
            <a:pPr algn="ctr"/>
            <a:r>
              <a:rPr lang="it-IT" sz="2800" b="1" dirty="0" smtClean="0">
                <a:solidFill>
                  <a:srgbClr val="002060"/>
                </a:solidFill>
              </a:rPr>
              <a:t>PARI OPPORTUNITA’ PER TUTTI GLI STUDENTI</a:t>
            </a:r>
          </a:p>
          <a:p>
            <a:pPr algn="ctr"/>
            <a:r>
              <a:rPr lang="it-IT" sz="2800" b="1" dirty="0" smtClean="0">
                <a:solidFill>
                  <a:srgbClr val="002060"/>
                </a:solidFill>
              </a:rPr>
              <a:t>VALORIZZAZIONE </a:t>
            </a:r>
            <a:r>
              <a:rPr lang="it-IT" sz="2800" b="1" dirty="0" err="1" smtClean="0">
                <a:solidFill>
                  <a:srgbClr val="002060"/>
                </a:solidFill>
              </a:rPr>
              <a:t>DI</a:t>
            </a:r>
            <a:r>
              <a:rPr lang="it-IT" sz="2800" b="1" dirty="0" smtClean="0">
                <a:solidFill>
                  <a:srgbClr val="002060"/>
                </a:solidFill>
              </a:rPr>
              <a:t> TALENTI  PER IL SUCCESSO SCOLATICO- FORMATIVO</a:t>
            </a:r>
          </a:p>
          <a:p>
            <a:pPr algn="ctr"/>
            <a:endParaRPr lang="it-IT" sz="2800" b="1" dirty="0" smtClean="0">
              <a:solidFill>
                <a:srgbClr val="002060"/>
              </a:solidFill>
            </a:endParaRPr>
          </a:p>
          <a:p>
            <a:pPr algn="ctr"/>
            <a:endParaRPr lang="it-IT" sz="2800" b="1" dirty="0" smtClean="0"/>
          </a:p>
          <a:p>
            <a:pPr algn="ctr"/>
            <a:r>
              <a:rPr lang="it-IT" sz="2800" b="1" dirty="0" smtClean="0"/>
              <a:t>  </a:t>
            </a:r>
          </a:p>
          <a:p>
            <a:pPr algn="ctr"/>
            <a:r>
              <a:rPr lang="it-IT" sz="2800" b="1" dirty="0" smtClean="0"/>
              <a:t>ATTUALITA’ ED ESIGENZA </a:t>
            </a:r>
            <a:r>
              <a:rPr lang="it-IT" sz="2800" b="1" dirty="0" err="1" smtClean="0"/>
              <a:t>DI</a:t>
            </a:r>
            <a:r>
              <a:rPr lang="it-IT" sz="2800" b="1" dirty="0" smtClean="0"/>
              <a:t> EDUCARE ALLA CITTADINANZA ATTIVA</a:t>
            </a:r>
          </a:p>
        </p:txBody>
      </p:sp>
      <p:sp>
        <p:nvSpPr>
          <p:cNvPr id="5" name="Freccia in giù 4"/>
          <p:cNvSpPr/>
          <p:nvPr/>
        </p:nvSpPr>
        <p:spPr>
          <a:xfrm>
            <a:off x="5864172" y="3610996"/>
            <a:ext cx="484632" cy="83690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idx="1"/>
          </p:nvPr>
        </p:nvSpPr>
        <p:spPr>
          <a:xfrm>
            <a:off x="2208305" y="0"/>
            <a:ext cx="7998300" cy="798300"/>
          </a:xfrm>
          <a:solidFill>
            <a:srgbClr val="FFC000"/>
          </a:solidFill>
        </p:spPr>
        <p:txBody>
          <a:bodyPr>
            <a:normAutofit/>
          </a:bodyPr>
          <a:lstStyle/>
          <a:p>
            <a:pPr algn="ctr"/>
            <a:r>
              <a:rPr lang="it-IT" sz="2800" b="1" dirty="0" smtClean="0"/>
              <a:t>PROSPETTIVE  </a:t>
            </a:r>
            <a:r>
              <a:rPr lang="it-IT" sz="2800" b="1" dirty="0" err="1" smtClean="0"/>
              <a:t>DI</a:t>
            </a:r>
            <a:r>
              <a:rPr lang="it-IT" sz="2800" b="1" dirty="0" smtClean="0"/>
              <a:t>  </a:t>
            </a:r>
            <a:r>
              <a:rPr lang="it-IT" sz="2800" b="1" dirty="0" err="1" smtClean="0"/>
              <a:t>RICERCA…</a:t>
            </a:r>
            <a:r>
              <a:rPr lang="it-IT" sz="2800" b="1" dirty="0" smtClean="0"/>
              <a:t>.</a:t>
            </a:r>
            <a:endParaRPr lang="it-IT" sz="2800" b="1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538843" y="883406"/>
            <a:ext cx="11136086" cy="255454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u="sng" dirty="0" smtClean="0">
                <a:solidFill>
                  <a:srgbClr val="002060"/>
                </a:solidFill>
              </a:rPr>
              <a:t>L’ATTENZIONE AD UNA VALUTAZIONE DEL COMPORTAMENTO IN OTTICA  TRIFOCALE</a:t>
            </a:r>
          </a:p>
          <a:p>
            <a:pPr algn="ctr"/>
            <a:endParaRPr lang="it-IT" sz="2000" b="1" dirty="0" smtClean="0">
              <a:solidFill>
                <a:schemeClr val="bg1"/>
              </a:solidFill>
            </a:endParaRPr>
          </a:p>
          <a:p>
            <a:pPr algn="ctr"/>
            <a:r>
              <a:rPr lang="it-IT" sz="2400" b="1" dirty="0" smtClean="0">
                <a:solidFill>
                  <a:schemeClr val="bg1"/>
                </a:solidFill>
              </a:rPr>
              <a:t>PUO’ FAVORIRE  LA CREAZIONE  </a:t>
            </a:r>
            <a:r>
              <a:rPr lang="it-IT" sz="2400" b="1" dirty="0" err="1" smtClean="0">
                <a:solidFill>
                  <a:schemeClr val="bg1"/>
                </a:solidFill>
              </a:rPr>
              <a:t>DI</a:t>
            </a:r>
            <a:r>
              <a:rPr lang="it-IT" sz="2400" b="1" dirty="0" smtClean="0">
                <a:solidFill>
                  <a:schemeClr val="bg1"/>
                </a:solidFill>
              </a:rPr>
              <a:t> NUOVI SPAZI ESPRESSIVI IN CUI </a:t>
            </a:r>
          </a:p>
          <a:p>
            <a:pPr algn="ctr"/>
            <a:r>
              <a:rPr lang="it-IT" sz="2400" b="1" dirty="0" smtClean="0">
                <a:solidFill>
                  <a:schemeClr val="bg1"/>
                </a:solidFill>
              </a:rPr>
              <a:t>L’ALUNNO SI CALA GRADUALMENTE IN UNA DIMENSIONE PIU’ COMPLETA, </a:t>
            </a:r>
          </a:p>
          <a:p>
            <a:pPr algn="ctr"/>
            <a:r>
              <a:rPr lang="it-IT" sz="2400" b="1" dirty="0" smtClean="0">
                <a:solidFill>
                  <a:schemeClr val="bg1"/>
                </a:solidFill>
              </a:rPr>
              <a:t>CREATIVA E DIVERGENTE</a:t>
            </a:r>
          </a:p>
          <a:p>
            <a:endParaRPr lang="it-IT" sz="2400" b="1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198703" y="2664416"/>
            <a:ext cx="4015843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olidFill>
                  <a:srgbClr val="FF0000"/>
                </a:solidFill>
              </a:rPr>
              <a:t>QUALE RICADUTA SU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883404" y="2619213"/>
            <a:ext cx="1542410" cy="52322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olidFill>
                  <a:srgbClr val="FF0000"/>
                </a:solidFill>
              </a:rPr>
              <a:t>ALUNNI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487120" y="3239145"/>
            <a:ext cx="5489003" cy="52322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it-IT" sz="2800" b="1" dirty="0" smtClean="0"/>
              <a:t>RAPPORTO CON LE FAMIGLIE</a:t>
            </a:r>
            <a:endParaRPr lang="it-IT" sz="2800" b="1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9360976" y="2619212"/>
            <a:ext cx="2121093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sz="2800" b="1" dirty="0" smtClean="0"/>
              <a:t>DIDATTICA</a:t>
            </a:r>
            <a:endParaRPr lang="it-IT" sz="2800" b="1" dirty="0"/>
          </a:p>
        </p:txBody>
      </p:sp>
      <p:sp>
        <p:nvSpPr>
          <p:cNvPr id="8" name="Freccia in giù 7"/>
          <p:cNvSpPr/>
          <p:nvPr/>
        </p:nvSpPr>
        <p:spPr>
          <a:xfrm>
            <a:off x="1540144" y="3239145"/>
            <a:ext cx="484632" cy="55794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in giù 8"/>
          <p:cNvSpPr/>
          <p:nvPr/>
        </p:nvSpPr>
        <p:spPr>
          <a:xfrm>
            <a:off x="5964264" y="3856495"/>
            <a:ext cx="484632" cy="68450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in giù 9"/>
          <p:cNvSpPr/>
          <p:nvPr/>
        </p:nvSpPr>
        <p:spPr>
          <a:xfrm>
            <a:off x="10177220" y="3264977"/>
            <a:ext cx="547606" cy="640596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212271" y="3844961"/>
            <a:ext cx="3254645" cy="280076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/>
              <a:t>CONOSCONO  QUESTO PUNTO </a:t>
            </a:r>
            <a:r>
              <a:rPr lang="it-IT" sz="1600" b="1" dirty="0" err="1" smtClean="0"/>
              <a:t>DI</a:t>
            </a:r>
            <a:r>
              <a:rPr lang="it-IT" sz="1600" b="1" dirty="0" smtClean="0"/>
              <a:t> VISTA </a:t>
            </a:r>
          </a:p>
          <a:p>
            <a:pPr algn="ctr"/>
            <a:r>
              <a:rPr lang="it-IT" sz="1600" b="1" dirty="0" smtClean="0"/>
              <a:t>E NELLE LORO OSSERVAZIONI INSISTONO SULL’IMPORTANZA DELLA CURA DEL RAPPORTO CON IL SE’</a:t>
            </a:r>
          </a:p>
          <a:p>
            <a:pPr algn="ctr"/>
            <a:r>
              <a:rPr lang="it-IT" sz="1600" b="1" dirty="0" smtClean="0"/>
              <a:t>PER APRIRSI AGLI ALTRI. MIGLIORI SONO I RISULTATI RISPETTO AD ATTEGGIAMENTI INCLUSIVI</a:t>
            </a:r>
            <a:endParaRPr lang="it-IT" sz="1600" b="1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3859077" y="4556501"/>
            <a:ext cx="4757980" cy="203132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/>
              <a:t>LE FAMIGLIE APPREZZANO, MA OCCORRE </a:t>
            </a:r>
          </a:p>
          <a:p>
            <a:pPr algn="ctr"/>
            <a:r>
              <a:rPr lang="it-IT" sz="1600" b="1" dirty="0" smtClean="0"/>
              <a:t>DEL TEMPO PER UNA PRESA </a:t>
            </a:r>
            <a:r>
              <a:rPr lang="it-IT" sz="1600" b="1" dirty="0" err="1" smtClean="0"/>
              <a:t>DI</a:t>
            </a:r>
            <a:r>
              <a:rPr lang="it-IT" sz="1600" b="1" dirty="0" smtClean="0"/>
              <a:t> COSCIENZA </a:t>
            </a:r>
          </a:p>
          <a:p>
            <a:pPr algn="ctr"/>
            <a:r>
              <a:rPr lang="it-IT" sz="1600" b="1" dirty="0" smtClean="0"/>
              <a:t>ED UNA MENTALIZZAZIONE CHE ACCRESCANO </a:t>
            </a:r>
          </a:p>
          <a:p>
            <a:pPr algn="ctr"/>
            <a:r>
              <a:rPr lang="it-IT" sz="1600" b="1" dirty="0" smtClean="0"/>
              <a:t>LA COLLABORAZIONE CON LA SCUOLA</a:t>
            </a:r>
          </a:p>
          <a:p>
            <a:pPr algn="ctr"/>
            <a:r>
              <a:rPr lang="it-IT" sz="1600" b="1" dirty="0" smtClean="0"/>
              <a:t> E SOPRATTUTTO LA CORRESPONSABILITA’ </a:t>
            </a:r>
          </a:p>
          <a:p>
            <a:pPr algn="ctr"/>
            <a:r>
              <a:rPr lang="it-IT" sz="1600" b="1" dirty="0" smtClean="0"/>
              <a:t>IN MATERIA EDUCATIVA</a:t>
            </a:r>
          </a:p>
          <a:p>
            <a:pPr algn="ctr"/>
            <a:r>
              <a:rPr lang="it-IT" b="1" dirty="0" smtClean="0"/>
              <a:t> </a:t>
            </a:r>
            <a:endParaRPr lang="it-IT" b="1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8980715" y="3967843"/>
            <a:ext cx="2971799" cy="181588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/>
              <a:t>MIGLIORA  DA PARTE DEGLI ALUNNI L’IMPEGNO LABORATORIALE, CRESCE L’INTERESSE ALLA CONDIVISIONE </a:t>
            </a:r>
            <a:r>
              <a:rPr lang="it-IT" sz="1600" b="1" dirty="0" err="1" smtClean="0"/>
              <a:t>DI</a:t>
            </a:r>
            <a:r>
              <a:rPr lang="it-IT" sz="1600" b="1" dirty="0" smtClean="0"/>
              <a:t> PRATICHE, AL CONFRONTO FLESSIBILE</a:t>
            </a:r>
            <a:endParaRPr lang="it-IT" sz="1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idx="1"/>
          </p:nvPr>
        </p:nvSpPr>
        <p:spPr>
          <a:xfrm>
            <a:off x="853440" y="228600"/>
            <a:ext cx="10515599" cy="662940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25000" lnSpcReduction="20000"/>
          </a:bodyPr>
          <a:lstStyle/>
          <a:p>
            <a:pPr algn="ctr"/>
            <a:endParaRPr lang="it-IT" sz="11200" b="1" u="sng" dirty="0" smtClean="0">
              <a:solidFill>
                <a:srgbClr val="C00000"/>
              </a:solidFill>
            </a:endParaRPr>
          </a:p>
          <a:p>
            <a:pPr algn="ctr"/>
            <a:r>
              <a:rPr lang="it-IT" sz="11200" b="1" u="sng" dirty="0" smtClean="0">
                <a:solidFill>
                  <a:srgbClr val="C00000"/>
                </a:solidFill>
              </a:rPr>
              <a:t>SFONDO  SOCIO-CULTURALE</a:t>
            </a:r>
          </a:p>
          <a:p>
            <a:pPr algn="just"/>
            <a:endParaRPr lang="it-IT" sz="7200" b="1" dirty="0" smtClean="0"/>
          </a:p>
          <a:p>
            <a:pPr algn="just"/>
            <a:r>
              <a:rPr lang="it-IT" sz="7200" b="1" dirty="0" smtClean="0"/>
              <a:t>    UNA </a:t>
            </a:r>
            <a:r>
              <a:rPr lang="it-IT" sz="7200" b="1" dirty="0" smtClean="0">
                <a:solidFill>
                  <a:srgbClr val="0070C0"/>
                </a:solidFill>
              </a:rPr>
              <a:t>FINALITA’ DEL PROCESSO VALUTATIVO</a:t>
            </a:r>
            <a:r>
              <a:rPr lang="it-IT" sz="7200" b="1" dirty="0" smtClean="0"/>
              <a:t>                 ACCOMPAGNAMENTO ALLA</a:t>
            </a:r>
          </a:p>
          <a:p>
            <a:pPr algn="just"/>
            <a:r>
              <a:rPr lang="it-IT" sz="7200" b="1" dirty="0" smtClean="0"/>
              <a:t>    CRESCITA, </a:t>
            </a:r>
            <a:r>
              <a:rPr lang="it-IT" sz="7200" b="1" dirty="0" smtClean="0">
                <a:solidFill>
                  <a:srgbClr val="C00000"/>
                </a:solidFill>
              </a:rPr>
              <a:t>ORIENTAMENTO ALLA VITA</a:t>
            </a:r>
          </a:p>
          <a:p>
            <a:pPr algn="just"/>
            <a:endParaRPr lang="it-IT" sz="7200" b="1" dirty="0" smtClean="0">
              <a:solidFill>
                <a:srgbClr val="C00000"/>
              </a:solidFill>
            </a:endParaRPr>
          </a:p>
          <a:p>
            <a:pPr algn="just"/>
            <a:r>
              <a:rPr lang="it-IT" sz="7200" b="1" dirty="0" smtClean="0">
                <a:solidFill>
                  <a:schemeClr val="bg2"/>
                </a:solidFill>
              </a:rPr>
              <a:t>    SEGNALI  ALLARMANTI  IN UN PROCESSO EVOLUTIVO GENERAZIONALE:</a:t>
            </a:r>
          </a:p>
          <a:p>
            <a:pPr algn="just">
              <a:buFont typeface="Wingdings" pitchFamily="2" charset="2"/>
              <a:buChar char="v"/>
            </a:pPr>
            <a:r>
              <a:rPr lang="it-IT" sz="7200" b="1" dirty="0" smtClean="0">
                <a:solidFill>
                  <a:srgbClr val="0070C0"/>
                </a:solidFill>
              </a:rPr>
              <a:t>SCUOLA DEL POST COVID </a:t>
            </a:r>
            <a:r>
              <a:rPr lang="it-IT" sz="7200" b="1" dirty="0" smtClean="0"/>
              <a:t>: </a:t>
            </a:r>
            <a:r>
              <a:rPr lang="it-IT" sz="7200" b="1" i="1" dirty="0" smtClean="0"/>
              <a:t>“PAURA  </a:t>
            </a:r>
            <a:r>
              <a:rPr lang="it-IT" sz="7200" b="1" i="1" dirty="0" err="1" smtClean="0"/>
              <a:t>DI</a:t>
            </a:r>
            <a:r>
              <a:rPr lang="it-IT" sz="7200" b="1" i="1" dirty="0" smtClean="0"/>
              <a:t> MALATTIA E MORTE, MA SOPRATTUTTO</a:t>
            </a:r>
          </a:p>
          <a:p>
            <a:pPr algn="just"/>
            <a:r>
              <a:rPr lang="it-IT" sz="7200" b="1" i="1" dirty="0" smtClean="0"/>
              <a:t>    PAURA ED INCERTEZZA RISPETTO AL FUTURO “ </a:t>
            </a:r>
            <a:r>
              <a:rPr lang="it-IT" sz="7200" b="1" dirty="0" smtClean="0">
                <a:solidFill>
                  <a:srgbClr val="C00000"/>
                </a:solidFill>
              </a:rPr>
              <a:t>(P.C. RIVOLTELLA)</a:t>
            </a:r>
          </a:p>
          <a:p>
            <a:pPr algn="just">
              <a:buFont typeface="Wingdings" pitchFamily="2" charset="2"/>
              <a:buChar char="v"/>
            </a:pPr>
            <a:r>
              <a:rPr lang="it-IT" sz="7200" b="1" dirty="0" smtClean="0">
                <a:solidFill>
                  <a:srgbClr val="00B050"/>
                </a:solidFill>
              </a:rPr>
              <a:t>ACCRESCIUTO  DISAGIO SOCIO-CULTURALE</a:t>
            </a:r>
          </a:p>
          <a:p>
            <a:pPr algn="just">
              <a:buFont typeface="Wingdings" pitchFamily="2" charset="2"/>
              <a:buChar char="v"/>
            </a:pPr>
            <a:r>
              <a:rPr lang="it-IT" sz="7200" b="1" dirty="0" smtClean="0">
                <a:solidFill>
                  <a:srgbClr val="C00000"/>
                </a:solidFill>
              </a:rPr>
              <a:t>DIFFUSIONE </a:t>
            </a:r>
            <a:r>
              <a:rPr lang="it-IT" sz="7200" b="1" dirty="0" err="1" smtClean="0">
                <a:solidFill>
                  <a:srgbClr val="C00000"/>
                </a:solidFill>
              </a:rPr>
              <a:t>DI</a:t>
            </a:r>
            <a:r>
              <a:rPr lang="it-IT" sz="7200" b="1" dirty="0" smtClean="0">
                <a:solidFill>
                  <a:srgbClr val="C00000"/>
                </a:solidFill>
              </a:rPr>
              <a:t> SITUAZIONI </a:t>
            </a:r>
            <a:r>
              <a:rPr lang="it-IT" sz="7200" b="1" dirty="0" err="1" smtClean="0">
                <a:solidFill>
                  <a:srgbClr val="C00000"/>
                </a:solidFill>
              </a:rPr>
              <a:t>DI</a:t>
            </a:r>
            <a:r>
              <a:rPr lang="it-IT" sz="7200" b="1" dirty="0" smtClean="0">
                <a:solidFill>
                  <a:srgbClr val="C00000"/>
                </a:solidFill>
              </a:rPr>
              <a:t> MALESSERE</a:t>
            </a:r>
          </a:p>
          <a:p>
            <a:pPr algn="just">
              <a:buFont typeface="Wingdings" pitchFamily="2" charset="2"/>
              <a:buChar char="v"/>
            </a:pPr>
            <a:r>
              <a:rPr lang="it-IT" sz="7200" b="1" dirty="0" smtClean="0">
                <a:solidFill>
                  <a:srgbClr val="7030A0"/>
                </a:solidFill>
              </a:rPr>
              <a:t>CRISI DELLA CAPACITA’ GENITORIALE</a:t>
            </a:r>
          </a:p>
          <a:p>
            <a:pPr algn="just">
              <a:buFont typeface="Wingdings" pitchFamily="2" charset="2"/>
              <a:buChar char="v"/>
            </a:pPr>
            <a:r>
              <a:rPr lang="it-IT" sz="7200" b="1" dirty="0" smtClean="0">
                <a:solidFill>
                  <a:srgbClr val="0070C0"/>
                </a:solidFill>
              </a:rPr>
              <a:t>CONFUSIONE E NON RICONOSCIMENTO DEI RUOLI, SPECIE </a:t>
            </a:r>
            <a:r>
              <a:rPr lang="it-IT" sz="7200" b="1" dirty="0" err="1" smtClean="0">
                <a:solidFill>
                  <a:srgbClr val="0070C0"/>
                </a:solidFill>
              </a:rPr>
              <a:t>DI</a:t>
            </a:r>
            <a:r>
              <a:rPr lang="it-IT" sz="7200" b="1" dirty="0" smtClean="0">
                <a:solidFill>
                  <a:srgbClr val="0070C0"/>
                </a:solidFill>
              </a:rPr>
              <a:t> QUELLI EDUCATIVI</a:t>
            </a:r>
          </a:p>
          <a:p>
            <a:pPr algn="just"/>
            <a:endParaRPr lang="it-IT" sz="7200" b="1" dirty="0" smtClean="0"/>
          </a:p>
          <a:p>
            <a:pPr algn="just"/>
            <a:endParaRPr lang="it-IT" sz="7200" b="1" dirty="0" smtClean="0"/>
          </a:p>
          <a:p>
            <a:pPr algn="ctr"/>
            <a:endParaRPr lang="it-IT" sz="7200" b="1" dirty="0" smtClean="0"/>
          </a:p>
          <a:p>
            <a:pPr algn="ctr"/>
            <a:r>
              <a:rPr lang="it-IT" sz="9600" b="1" dirty="0" smtClean="0"/>
              <a:t>POVERTA’ EDUCATIVA</a:t>
            </a:r>
          </a:p>
          <a:p>
            <a:pPr>
              <a:buFontTx/>
              <a:buChar char="-"/>
            </a:pPr>
            <a:endParaRPr lang="it-IT" sz="5500" dirty="0" smtClean="0"/>
          </a:p>
          <a:p>
            <a:pPr>
              <a:buFontTx/>
              <a:buChar char="-"/>
            </a:pPr>
            <a:endParaRPr lang="it-IT" sz="5500" dirty="0" smtClean="0"/>
          </a:p>
          <a:p>
            <a:endParaRPr lang="it-IT" sz="3200" dirty="0" smtClean="0"/>
          </a:p>
          <a:p>
            <a:r>
              <a:rPr lang="it-IT" dirty="0" smtClean="0"/>
              <a:t>  </a:t>
            </a:r>
            <a:endParaRPr lang="it-IT" dirty="0"/>
          </a:p>
        </p:txBody>
      </p:sp>
      <p:sp>
        <p:nvSpPr>
          <p:cNvPr id="4" name="Freccia a destra 3"/>
          <p:cNvSpPr/>
          <p:nvPr/>
        </p:nvSpPr>
        <p:spPr>
          <a:xfrm>
            <a:off x="6812280" y="1158240"/>
            <a:ext cx="670560" cy="48463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circolare a sinistra 8"/>
          <p:cNvSpPr/>
          <p:nvPr/>
        </p:nvSpPr>
        <p:spPr>
          <a:xfrm rot="5400000">
            <a:off x="5806440" y="640080"/>
            <a:ext cx="762000" cy="9235440"/>
          </a:xfrm>
          <a:prstGeom prst="curved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05816" y="3917842"/>
            <a:ext cx="10571783" cy="286232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smtClean="0">
                <a:solidFill>
                  <a:schemeClr val="bg1"/>
                </a:solidFill>
              </a:rPr>
              <a:t>LA VALUTAZIONE DEL COMPORTAMENTO </a:t>
            </a:r>
          </a:p>
          <a:p>
            <a:pPr algn="ctr"/>
            <a:r>
              <a:rPr lang="it-IT" sz="3600" b="1" dirty="0" smtClean="0">
                <a:solidFill>
                  <a:schemeClr val="bg1"/>
                </a:solidFill>
              </a:rPr>
              <a:t>IN UNA DIMENSIONE  TRIFOCALE</a:t>
            </a:r>
          </a:p>
          <a:p>
            <a:pPr algn="ctr"/>
            <a:r>
              <a:rPr lang="it-IT" sz="3600" b="1" dirty="0" smtClean="0">
                <a:solidFill>
                  <a:srgbClr val="C00000"/>
                </a:solidFill>
              </a:rPr>
              <a:t>- RELAZIONE CON IL SE’ E L’ALTRO</a:t>
            </a:r>
          </a:p>
          <a:p>
            <a:pPr algn="ctr"/>
            <a:r>
              <a:rPr lang="it-IT" sz="3600" b="1" dirty="0" smtClean="0">
                <a:solidFill>
                  <a:srgbClr val="C00000"/>
                </a:solidFill>
              </a:rPr>
              <a:t>- INTEGRAZIONE</a:t>
            </a:r>
          </a:p>
          <a:p>
            <a:pPr algn="ctr"/>
            <a:r>
              <a:rPr lang="it-IT" sz="3600" b="1" dirty="0" smtClean="0">
                <a:solidFill>
                  <a:srgbClr val="C00000"/>
                </a:solidFill>
              </a:rPr>
              <a:t>- COMPORTAMENTO </a:t>
            </a:r>
            <a:r>
              <a:rPr lang="it-IT" sz="3600" b="1" dirty="0" err="1" smtClean="0">
                <a:solidFill>
                  <a:srgbClr val="C00000"/>
                </a:solidFill>
              </a:rPr>
              <a:t>DI</a:t>
            </a:r>
            <a:r>
              <a:rPr lang="it-IT" sz="3600" b="1" dirty="0" smtClean="0">
                <a:solidFill>
                  <a:srgbClr val="C00000"/>
                </a:solidFill>
              </a:rPr>
              <a:t> LAVORO</a:t>
            </a:r>
            <a:endParaRPr lang="it-IT" sz="3600" b="1" dirty="0" smtClean="0">
              <a:solidFill>
                <a:srgbClr val="C00000"/>
              </a:solidFill>
            </a:endParaRPr>
          </a:p>
        </p:txBody>
      </p:sp>
      <p:sp>
        <p:nvSpPr>
          <p:cNvPr id="4" name="Fumetto 3 3"/>
          <p:cNvSpPr/>
          <p:nvPr/>
        </p:nvSpPr>
        <p:spPr>
          <a:xfrm rot="20367795">
            <a:off x="242171" y="353125"/>
            <a:ext cx="2340125" cy="180457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rgbClr val="C00000"/>
                </a:solidFill>
              </a:rPr>
              <a:t>IL </a:t>
            </a:r>
          </a:p>
          <a:p>
            <a:pPr algn="ctr"/>
            <a:r>
              <a:rPr lang="it-IT" sz="2800" b="1" dirty="0" smtClean="0">
                <a:solidFill>
                  <a:srgbClr val="C00000"/>
                </a:solidFill>
              </a:rPr>
              <a:t>SE’</a:t>
            </a:r>
            <a:endParaRPr lang="it-IT" sz="2800" b="1" dirty="0">
              <a:solidFill>
                <a:srgbClr val="C00000"/>
              </a:solidFill>
            </a:endParaRPr>
          </a:p>
        </p:txBody>
      </p:sp>
      <p:sp>
        <p:nvSpPr>
          <p:cNvPr id="5" name="Fumetto 3 4"/>
          <p:cNvSpPr/>
          <p:nvPr/>
        </p:nvSpPr>
        <p:spPr>
          <a:xfrm>
            <a:off x="1388173" y="1622694"/>
            <a:ext cx="2645261" cy="177111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rgbClr val="C00000"/>
                </a:solidFill>
              </a:rPr>
              <a:t>L’ALTRO</a:t>
            </a:r>
            <a:endParaRPr lang="it-IT" sz="2400" b="1" dirty="0">
              <a:solidFill>
                <a:srgbClr val="C00000"/>
              </a:solidFill>
            </a:endParaRPr>
          </a:p>
        </p:txBody>
      </p:sp>
      <p:sp>
        <p:nvSpPr>
          <p:cNvPr id="6" name="Fumetto 3 5"/>
          <p:cNvSpPr/>
          <p:nvPr/>
        </p:nvSpPr>
        <p:spPr>
          <a:xfrm rot="504349">
            <a:off x="8014542" y="1284181"/>
            <a:ext cx="3730326" cy="207085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rgbClr val="C00000"/>
                </a:solidFill>
              </a:rPr>
              <a:t>L’OPERATIVITA’</a:t>
            </a:r>
            <a:r>
              <a:rPr lang="it-IT" dirty="0" smtClean="0"/>
              <a:t>’’</a:t>
            </a:r>
            <a:endParaRPr lang="it-IT" dirty="0"/>
          </a:p>
        </p:txBody>
      </p:sp>
      <p:sp>
        <p:nvSpPr>
          <p:cNvPr id="7" name="Fumetto 3 6"/>
          <p:cNvSpPr/>
          <p:nvPr/>
        </p:nvSpPr>
        <p:spPr>
          <a:xfrm>
            <a:off x="3371850" y="251094"/>
            <a:ext cx="4133851" cy="177111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rgbClr val="C00000"/>
                </a:solidFill>
              </a:rPr>
              <a:t>L’INTEGRAZIONE</a:t>
            </a:r>
            <a:endParaRPr lang="it-IT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idx="1"/>
          </p:nvPr>
        </p:nvSpPr>
        <p:spPr>
          <a:xfrm>
            <a:off x="6324600" y="354392"/>
            <a:ext cx="5467350" cy="798300"/>
          </a:xfrm>
          <a:solidFill>
            <a:srgbClr val="FFC000"/>
          </a:solidFill>
        </p:spPr>
        <p:txBody>
          <a:bodyPr>
            <a:normAutofit fontScale="85000" lnSpcReduction="10000"/>
          </a:bodyPr>
          <a:lstStyle/>
          <a:p>
            <a:pPr algn="ctr"/>
            <a:r>
              <a:rPr lang="it-IT" sz="2800" b="1" dirty="0" smtClean="0"/>
              <a:t>OSSERVAZIONI </a:t>
            </a:r>
            <a:r>
              <a:rPr lang="it-IT" sz="2800" b="1" dirty="0" smtClean="0"/>
              <a:t>SISTEMATICHE</a:t>
            </a:r>
            <a:endParaRPr lang="it-IT" sz="2800" b="1" dirty="0"/>
          </a:p>
        </p:txBody>
      </p:sp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1" y="1488669"/>
          <a:ext cx="12191999" cy="364127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716727"/>
                <a:gridCol w="1802437"/>
                <a:gridCol w="2286424"/>
                <a:gridCol w="2186289"/>
                <a:gridCol w="1935950"/>
                <a:gridCol w="2264172"/>
              </a:tblGrid>
              <a:tr h="1357888"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AUTONOMIA</a:t>
                      </a:r>
                      <a:endParaRPr lang="it-IT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RELAZIONE</a:t>
                      </a:r>
                      <a:endParaRPr lang="it-IT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it-IT" sz="1600" dirty="0" smtClean="0"/>
                        <a:t>PARTECIPAZIONE</a:t>
                      </a:r>
                    </a:p>
                    <a:p>
                      <a:pPr algn="ctr"/>
                      <a:endParaRPr lang="it-IT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RESPONSABILITA’</a:t>
                      </a:r>
                      <a:endParaRPr lang="it-IT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RESILIENZA E FLESSIBILITA’</a:t>
                      </a:r>
                      <a:endParaRPr lang="it-IT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CONSAPEVOLEZZA</a:t>
                      </a:r>
                      <a:endParaRPr lang="it-IT" sz="1600" b="1" dirty="0"/>
                    </a:p>
                  </a:txBody>
                  <a:tcPr/>
                </a:tc>
              </a:tr>
              <a:tr h="2283382">
                <a:tc>
                  <a:txBody>
                    <a:bodyPr/>
                    <a:lstStyle/>
                    <a:p>
                      <a:endParaRPr lang="it-IT" dirty="0" smtClean="0"/>
                    </a:p>
                    <a:p>
                      <a:endParaRPr lang="it-IT" dirty="0" smtClean="0"/>
                    </a:p>
                    <a:p>
                      <a:endParaRPr lang="it-IT" dirty="0" smtClean="0"/>
                    </a:p>
                    <a:p>
                      <a:endParaRPr lang="it-IT" dirty="0" smtClean="0"/>
                    </a:p>
                    <a:p>
                      <a:endParaRPr lang="it-IT" dirty="0" smtClean="0"/>
                    </a:p>
                    <a:p>
                      <a:endParaRPr lang="it-IT" dirty="0" smtClean="0"/>
                    </a:p>
                    <a:p>
                      <a:endParaRPr lang="it-IT" dirty="0" smtClean="0"/>
                    </a:p>
                    <a:p>
                      <a:endParaRPr lang="it-IT" dirty="0" smtClean="0"/>
                    </a:p>
                    <a:p>
                      <a:endParaRPr lang="it-IT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CasellaDiTesto 3"/>
          <p:cNvSpPr txBox="1"/>
          <p:nvPr/>
        </p:nvSpPr>
        <p:spPr>
          <a:xfrm>
            <a:off x="526941" y="5226784"/>
            <a:ext cx="11298265" cy="163121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/>
              <a:t>OSSERVAZIONI COSTANTI CHE, nella QUOTIDIANITA’ DEL PERCORSO CURRICOLARE, DELINEANO IL PROFILO EVOLUTIVO DELL’ALUNNO RISPETTOALL’APPROCCIO AI SAPERI, AL</a:t>
            </a:r>
          </a:p>
          <a:p>
            <a:pPr algn="ctr"/>
            <a:r>
              <a:rPr lang="it-IT" sz="2000" b="1" dirty="0" smtClean="0"/>
              <a:t>VISSUTO RELAZIONALE, ALLE MODALITA’ OPERATIVE, NELLA DIMENSIONE INDIVIDUALE E NEL CONFRONTO CON IL GRUPPO DEI PARI</a:t>
            </a:r>
            <a:endParaRPr lang="it-IT" sz="2000" b="1" dirty="0"/>
          </a:p>
        </p:txBody>
      </p:sp>
      <p:sp>
        <p:nvSpPr>
          <p:cNvPr id="5" name="Rettangolo 4"/>
          <p:cNvSpPr/>
          <p:nvPr/>
        </p:nvSpPr>
        <p:spPr>
          <a:xfrm>
            <a:off x="533400" y="0"/>
            <a:ext cx="3867149" cy="138499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0070C0"/>
                </a:solidFill>
              </a:rPr>
              <a:t>A PARTIRE DA PROTOCOLLI VALUTATIVI </a:t>
            </a:r>
          </a:p>
        </p:txBody>
      </p:sp>
      <p:sp>
        <p:nvSpPr>
          <p:cNvPr id="6" name="Freccia a destra 5"/>
          <p:cNvSpPr/>
          <p:nvPr/>
        </p:nvSpPr>
        <p:spPr>
          <a:xfrm>
            <a:off x="4552950" y="514350"/>
            <a:ext cx="160020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idx="1"/>
          </p:nvPr>
        </p:nvSpPr>
        <p:spPr>
          <a:xfrm>
            <a:off x="3073400" y="201992"/>
            <a:ext cx="6540500" cy="798300"/>
          </a:xfrm>
          <a:solidFill>
            <a:srgbClr val="FFC000"/>
          </a:solidFill>
        </p:spPr>
        <p:txBody>
          <a:bodyPr>
            <a:normAutofit fontScale="47500" lnSpcReduction="20000"/>
          </a:bodyPr>
          <a:lstStyle/>
          <a:p>
            <a:pPr algn="ctr"/>
            <a:endParaRPr lang="it-IT" sz="2800" b="1" dirty="0" smtClean="0"/>
          </a:p>
          <a:p>
            <a:pPr algn="ctr"/>
            <a:r>
              <a:rPr lang="it-IT" sz="5100" b="1" dirty="0" smtClean="0"/>
              <a:t>COMPETENZE DEL PROFILO</a:t>
            </a:r>
          </a:p>
          <a:p>
            <a:pPr algn="ctr"/>
            <a:endParaRPr lang="it-IT" sz="2800" b="1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1219200" y="2374900"/>
            <a:ext cx="3350473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C00000"/>
                </a:solidFill>
              </a:rPr>
              <a:t>COMPETENZA PRINCIPE </a:t>
            </a:r>
            <a:endParaRPr lang="it-IT" sz="2000" b="1" dirty="0">
              <a:solidFill>
                <a:srgbClr val="C00000"/>
              </a:solidFill>
            </a:endParaRPr>
          </a:p>
        </p:txBody>
      </p:sp>
      <p:sp>
        <p:nvSpPr>
          <p:cNvPr id="4" name="Freccia a destra 3"/>
          <p:cNvSpPr/>
          <p:nvPr/>
        </p:nvSpPr>
        <p:spPr>
          <a:xfrm>
            <a:off x="4635500" y="5384800"/>
            <a:ext cx="1498600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a destra 6"/>
          <p:cNvSpPr/>
          <p:nvPr/>
        </p:nvSpPr>
        <p:spPr>
          <a:xfrm>
            <a:off x="5130800" y="4051300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6324600" y="1323144"/>
            <a:ext cx="5143500" cy="2308324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it-IT" sz="1600" b="1" dirty="0" smtClean="0">
                <a:solidFill>
                  <a:srgbClr val="7030A0"/>
                </a:solidFill>
              </a:rPr>
              <a:t>Avere cura e rispetto di sé, degli altri e dell’ambiente; affrontare positivamente i conflitti, collaborare con altri, </a:t>
            </a:r>
            <a:r>
              <a:rPr lang="it-IT" sz="1600" b="1" dirty="0" err="1" smtClean="0">
                <a:solidFill>
                  <a:srgbClr val="7030A0"/>
                </a:solidFill>
              </a:rPr>
              <a:t>empatizzare</a:t>
            </a:r>
            <a:r>
              <a:rPr lang="it-IT" sz="1600" b="1" dirty="0" smtClean="0">
                <a:solidFill>
                  <a:srgbClr val="7030A0"/>
                </a:solidFill>
              </a:rPr>
              <a:t>. Esprimere le proprie personali opinioni e sensibilità nel rispetto di sé e degli altri. Utilizzare conoscenze e nozioni di base per ricercare nuove informazioni. Accedere a nuovi apprendimenti anche in modo autonomo. Portare a compimento il lavoro iniziato, da solo o insieme agli altri.</a:t>
            </a:r>
            <a:endParaRPr lang="it-IT" sz="1600" b="1" dirty="0">
              <a:solidFill>
                <a:srgbClr val="7030A0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510830" y="2906812"/>
            <a:ext cx="4865434" cy="800219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it-IT" sz="1800" b="1" dirty="0" smtClean="0"/>
              <a:t>Competenza personale, sociale e capacità </a:t>
            </a:r>
          </a:p>
          <a:p>
            <a:r>
              <a:rPr lang="it-IT" sz="1800" b="1" dirty="0" smtClean="0"/>
              <a:t>di </a:t>
            </a:r>
            <a:r>
              <a:rPr lang="it-IT" sz="2800" b="1" dirty="0" smtClean="0">
                <a:solidFill>
                  <a:srgbClr val="C00000"/>
                </a:solidFill>
              </a:rPr>
              <a:t>imparare a imparare </a:t>
            </a:r>
            <a:endParaRPr lang="it-IT" sz="2800" b="1" dirty="0">
              <a:solidFill>
                <a:srgbClr val="C00000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6299200" y="3692112"/>
            <a:ext cx="5232400" cy="1815882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it-IT" sz="1600" b="1" dirty="0" smtClean="0"/>
              <a:t>Rispettare le regole condivise e collaborare con gli altri per la costruzione del bene comune. Partecipare alle diverse forme di vita comunitaria, divenendo consapevole dei valori costituzionali. Riconoscere le diverse identità, le tradizioni culturali e religiose in un’ottica di dialogo e di rispetto reciproco. </a:t>
            </a:r>
            <a:endParaRPr lang="it-IT" sz="1600" b="1" dirty="0"/>
          </a:p>
        </p:txBody>
      </p:sp>
      <p:sp>
        <p:nvSpPr>
          <p:cNvPr id="12" name="Rettangolo 11"/>
          <p:cNvSpPr/>
          <p:nvPr/>
        </p:nvSpPr>
        <p:spPr>
          <a:xfrm>
            <a:off x="570015" y="4113312"/>
            <a:ext cx="4378122" cy="369332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it-IT" sz="1800" b="1" dirty="0" smtClean="0"/>
              <a:t>Competenza in materia di cittadinanza</a:t>
            </a:r>
            <a:endParaRPr lang="it-IT" sz="1800" b="1" dirty="0"/>
          </a:p>
        </p:txBody>
      </p:sp>
      <p:sp>
        <p:nvSpPr>
          <p:cNvPr id="13" name="Rettangolo 12"/>
          <p:cNvSpPr/>
          <p:nvPr/>
        </p:nvSpPr>
        <p:spPr>
          <a:xfrm>
            <a:off x="1036671" y="5434112"/>
            <a:ext cx="3288080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it-IT" sz="1800" b="1" dirty="0" smtClean="0"/>
              <a:t>Competenza imprenditoriale</a:t>
            </a:r>
            <a:endParaRPr lang="it-IT" sz="1800" b="1" dirty="0"/>
          </a:p>
        </p:txBody>
      </p:sp>
      <p:sp>
        <p:nvSpPr>
          <p:cNvPr id="15" name="Freccia a destra 14"/>
          <p:cNvSpPr/>
          <p:nvPr/>
        </p:nvSpPr>
        <p:spPr>
          <a:xfrm>
            <a:off x="5448300" y="2946400"/>
            <a:ext cx="77470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7030A0"/>
              </a:solidFill>
            </a:endParaRPr>
          </a:p>
        </p:txBody>
      </p:sp>
      <p:sp>
        <p:nvSpPr>
          <p:cNvPr id="16" name="Freccia circolare a destra 15"/>
          <p:cNvSpPr/>
          <p:nvPr/>
        </p:nvSpPr>
        <p:spPr>
          <a:xfrm rot="2069908">
            <a:off x="191948" y="2134172"/>
            <a:ext cx="756649" cy="1365739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1117600" y="1181100"/>
            <a:ext cx="10137712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sz="2000" b="1" dirty="0" smtClean="0"/>
              <a:t>SONO </a:t>
            </a:r>
            <a:r>
              <a:rPr lang="it-IT" sz="2000" b="1" dirty="0" err="1" smtClean="0"/>
              <a:t>DI</a:t>
            </a:r>
            <a:r>
              <a:rPr lang="it-IT" sz="2000" b="1" dirty="0" smtClean="0"/>
              <a:t> PARTICOLARE INTERESSE nella VALUTAZIONE del COMPORTAMENTO</a:t>
            </a:r>
            <a:endParaRPr lang="it-IT" sz="2000" b="1" dirty="0"/>
          </a:p>
        </p:txBody>
      </p:sp>
      <p:sp>
        <p:nvSpPr>
          <p:cNvPr id="19" name="Freccia a destra 18"/>
          <p:cNvSpPr/>
          <p:nvPr/>
        </p:nvSpPr>
        <p:spPr>
          <a:xfrm rot="5400000">
            <a:off x="4411438" y="1986537"/>
            <a:ext cx="1110061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Rettangolo 19"/>
          <p:cNvSpPr/>
          <p:nvPr/>
        </p:nvSpPr>
        <p:spPr>
          <a:xfrm>
            <a:off x="6247109" y="5580726"/>
            <a:ext cx="5219700" cy="107721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it-IT" sz="1600" b="1" dirty="0" smtClean="0"/>
              <a:t>Dimostrare originalità e spirito di iniziativa. Realizzare semplici progetti. Assumersi le proprie responsabilità, chiedere aiuto e fornirlo quando necessario. Riflettere sulle proprie scelte.</a:t>
            </a:r>
            <a:endParaRPr lang="it-IT" sz="16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tente\Desktop\COMPORTAMENTO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"/>
            <a:ext cx="6490741" cy="3993524"/>
          </a:xfrm>
          <a:prstGeom prst="rect">
            <a:avLst/>
          </a:prstGeom>
          <a:noFill/>
        </p:spPr>
      </p:pic>
      <p:pic>
        <p:nvPicPr>
          <p:cNvPr id="1027" name="Picture 3" descr="C:\Users\utente\Desktop\COMPORTAMENTO 2.jpg"/>
          <p:cNvPicPr>
            <a:picLocks noChangeAspect="1" noChangeArrowheads="1"/>
          </p:cNvPicPr>
          <p:nvPr/>
        </p:nvPicPr>
        <p:blipFill>
          <a:blip r:embed="rId3"/>
          <a:srcRect l="10570"/>
          <a:stretch>
            <a:fillRect/>
          </a:stretch>
        </p:blipFill>
        <p:spPr bwMode="auto">
          <a:xfrm>
            <a:off x="0" y="3896155"/>
            <a:ext cx="6565692" cy="2961845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>
            <a:off x="6533805" y="598516"/>
            <a:ext cx="5270995" cy="163121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endParaRPr lang="it-IT" sz="2000" b="1" dirty="0" smtClean="0"/>
          </a:p>
          <a:p>
            <a:r>
              <a:rPr lang="it-IT" sz="2000" b="1" dirty="0" smtClean="0"/>
              <a:t>IPOTESI </a:t>
            </a:r>
            <a:r>
              <a:rPr lang="it-IT" sz="2000" b="1" dirty="0" err="1" smtClean="0"/>
              <a:t>DI</a:t>
            </a:r>
            <a:r>
              <a:rPr lang="it-IT" sz="2000" b="1" dirty="0" smtClean="0"/>
              <a:t> DESCRIZIONE DEI LIVELLI </a:t>
            </a:r>
            <a:r>
              <a:rPr lang="it-IT" sz="2000" b="1" dirty="0" err="1" smtClean="0"/>
              <a:t>DI</a:t>
            </a:r>
            <a:r>
              <a:rPr lang="it-IT" sz="2000" b="1" dirty="0" smtClean="0"/>
              <a:t> </a:t>
            </a:r>
          </a:p>
          <a:p>
            <a:r>
              <a:rPr lang="it-IT" sz="2000" b="1" dirty="0" smtClean="0"/>
              <a:t>VALUTAZIONE DEL COMPORTAMENTO</a:t>
            </a:r>
          </a:p>
          <a:p>
            <a:r>
              <a:rPr lang="it-IT" sz="2000" b="1" dirty="0" smtClean="0"/>
              <a:t>NELLE TRE DIMENSIONI PER SP e SSIG</a:t>
            </a:r>
          </a:p>
          <a:p>
            <a:endParaRPr lang="it-IT" sz="20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8462355" y="3757353"/>
            <a:ext cx="3265911" cy="193899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C00000"/>
                </a:solidFill>
              </a:rPr>
              <a:t>COMPORTAMENTO SOCIALE:</a:t>
            </a:r>
          </a:p>
          <a:p>
            <a:pPr algn="ctr"/>
            <a:r>
              <a:rPr lang="it-IT" sz="2400" b="1" dirty="0" smtClean="0">
                <a:solidFill>
                  <a:srgbClr val="C00000"/>
                </a:solidFill>
              </a:rPr>
              <a:t> PERCEZIONE </a:t>
            </a:r>
            <a:r>
              <a:rPr lang="it-IT" sz="2400" b="1" dirty="0" err="1" smtClean="0">
                <a:solidFill>
                  <a:srgbClr val="C00000"/>
                </a:solidFill>
              </a:rPr>
              <a:t>DI</a:t>
            </a:r>
            <a:r>
              <a:rPr lang="it-IT" sz="2400" b="1" dirty="0" smtClean="0">
                <a:solidFill>
                  <a:srgbClr val="C00000"/>
                </a:solidFill>
              </a:rPr>
              <a:t> SE’</a:t>
            </a:r>
          </a:p>
          <a:p>
            <a:r>
              <a:rPr lang="it-IT" sz="2400" b="1" dirty="0" smtClean="0">
                <a:solidFill>
                  <a:srgbClr val="C00000"/>
                </a:solidFill>
              </a:rPr>
              <a:t>PERCEZIONE DELL’ALTRO</a:t>
            </a:r>
            <a:endParaRPr lang="it-IT" sz="2400" b="1" dirty="0">
              <a:solidFill>
                <a:srgbClr val="C00000"/>
              </a:solidFill>
            </a:endParaRPr>
          </a:p>
        </p:txBody>
      </p:sp>
      <p:sp>
        <p:nvSpPr>
          <p:cNvPr id="6" name="Freccia a destra 5"/>
          <p:cNvSpPr/>
          <p:nvPr/>
        </p:nvSpPr>
        <p:spPr>
          <a:xfrm rot="10800000">
            <a:off x="6849686" y="4389120"/>
            <a:ext cx="1313411" cy="48463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tente\Desktop\COMPORTAMENTO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65683" cy="3218341"/>
          </a:xfrm>
          <a:prstGeom prst="rect">
            <a:avLst/>
          </a:prstGeom>
          <a:noFill/>
        </p:spPr>
      </p:pic>
      <p:pic>
        <p:nvPicPr>
          <p:cNvPr id="2052" name="Picture 4" descr="C:\Users\utente\Desktop\COMPORTAMENTO  4BI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71067"/>
            <a:ext cx="5234152" cy="3586934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>
            <a:off x="6705600" y="1989221"/>
            <a:ext cx="4543230" cy="1200329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C00000"/>
                </a:solidFill>
              </a:rPr>
              <a:t>COMPORTAMENTO SOCIALE</a:t>
            </a:r>
          </a:p>
          <a:p>
            <a:pPr algn="ctr"/>
            <a:r>
              <a:rPr lang="it-IT" sz="2400" b="1" dirty="0" smtClean="0">
                <a:solidFill>
                  <a:srgbClr val="C00000"/>
                </a:solidFill>
              </a:rPr>
              <a:t>GESTIONE </a:t>
            </a:r>
          </a:p>
          <a:p>
            <a:pPr algn="ctr"/>
            <a:r>
              <a:rPr lang="it-IT" sz="2400" b="1" dirty="0" smtClean="0">
                <a:solidFill>
                  <a:srgbClr val="C00000"/>
                </a:solidFill>
              </a:rPr>
              <a:t>DEL VISSUTO RELAZIONALE</a:t>
            </a:r>
            <a:endParaRPr lang="it-IT" sz="2400" b="1" dirty="0">
              <a:solidFill>
                <a:srgbClr val="C00000"/>
              </a:solidFill>
            </a:endParaRPr>
          </a:p>
        </p:txBody>
      </p:sp>
      <p:sp>
        <p:nvSpPr>
          <p:cNvPr id="6" name="Freccia a destra 5"/>
          <p:cNvSpPr/>
          <p:nvPr/>
        </p:nvSpPr>
        <p:spPr>
          <a:xfrm rot="10800000">
            <a:off x="5406189" y="2374231"/>
            <a:ext cx="113883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tente\Desktop\COMPORTAMENTO 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7259"/>
            <a:ext cx="8614611" cy="5760720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>
            <a:off x="8534400" y="2021304"/>
            <a:ext cx="3657599" cy="95410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C00000"/>
                </a:solidFill>
              </a:rPr>
              <a:t>COMPORTAMENTO</a:t>
            </a:r>
          </a:p>
          <a:p>
            <a:pPr algn="ctr"/>
            <a:r>
              <a:rPr lang="it-IT" sz="2800" b="1" dirty="0" smtClean="0">
                <a:solidFill>
                  <a:srgbClr val="C00000"/>
                </a:solidFill>
              </a:rPr>
              <a:t>AFFILIATIVO</a:t>
            </a:r>
            <a:endParaRPr lang="it-IT" sz="2800" b="1" dirty="0">
              <a:solidFill>
                <a:srgbClr val="C00000"/>
              </a:solidFill>
            </a:endParaRPr>
          </a:p>
        </p:txBody>
      </p:sp>
      <p:sp>
        <p:nvSpPr>
          <p:cNvPr id="5" name="Freccia a destra 4"/>
          <p:cNvSpPr/>
          <p:nvPr/>
        </p:nvSpPr>
        <p:spPr>
          <a:xfrm rot="8171411">
            <a:off x="8502315" y="3031957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tente\Desktop\COMPORTAMENTO 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26046" cy="3586007"/>
          </a:xfrm>
          <a:prstGeom prst="rect">
            <a:avLst/>
          </a:prstGeom>
          <a:noFill/>
        </p:spPr>
      </p:pic>
      <p:pic>
        <p:nvPicPr>
          <p:cNvPr id="4099" name="Picture 3" descr="C:\Users\utente\Desktop\COMPORTAMENTO 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4597" y="3216275"/>
            <a:ext cx="6103874" cy="3641725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>
            <a:off x="6910465" y="1199213"/>
            <a:ext cx="4172937" cy="107721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it-IT" sz="3200" b="1" dirty="0" smtClean="0">
                <a:solidFill>
                  <a:srgbClr val="C00000"/>
                </a:solidFill>
              </a:rPr>
              <a:t>COMPORTAMENTO </a:t>
            </a:r>
          </a:p>
          <a:p>
            <a:pPr algn="ctr"/>
            <a:r>
              <a:rPr lang="it-IT" sz="3200" b="1" dirty="0" err="1" smtClean="0">
                <a:solidFill>
                  <a:srgbClr val="C00000"/>
                </a:solidFill>
              </a:rPr>
              <a:t>DI</a:t>
            </a:r>
            <a:r>
              <a:rPr lang="it-IT" sz="3200" b="1" dirty="0" smtClean="0">
                <a:solidFill>
                  <a:srgbClr val="C00000"/>
                </a:solidFill>
              </a:rPr>
              <a:t> LAVORO</a:t>
            </a:r>
            <a:endParaRPr lang="it-IT" sz="3200" b="1" dirty="0">
              <a:solidFill>
                <a:srgbClr val="C00000"/>
              </a:solidFill>
            </a:endParaRPr>
          </a:p>
        </p:txBody>
      </p:sp>
      <p:sp>
        <p:nvSpPr>
          <p:cNvPr id="5" name="Freccia in giù 4"/>
          <p:cNvSpPr/>
          <p:nvPr/>
        </p:nvSpPr>
        <p:spPr>
          <a:xfrm rot="3499412">
            <a:off x="6583680" y="2209801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2_Atlas">
  <a:themeElements>
    <a:clrScheme name="Blu verde">
      <a:dk1>
        <a:srgbClr val="000000"/>
      </a:dk1>
      <a:lt1>
        <a:srgbClr val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</TotalTime>
  <Words>575</Words>
  <PresentationFormat>Personalizzato</PresentationFormat>
  <Paragraphs>114</Paragraphs>
  <Slides>12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8" baseType="lpstr">
      <vt:lpstr>Arial</vt:lpstr>
      <vt:lpstr>Rockwell</vt:lpstr>
      <vt:lpstr>Noto Sans Symbols</vt:lpstr>
      <vt:lpstr>Wingdings</vt:lpstr>
      <vt:lpstr>Calibri</vt:lpstr>
      <vt:lpstr>12_Atlas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Emanuele</dc:creator>
  <cp:lastModifiedBy>utente</cp:lastModifiedBy>
  <cp:revision>12</cp:revision>
  <dcterms:created xsi:type="dcterms:W3CDTF">2017-02-15T16:24:02Z</dcterms:created>
  <dcterms:modified xsi:type="dcterms:W3CDTF">2025-04-13T16:37:07Z</dcterms:modified>
</cp:coreProperties>
</file>